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98" r:id="rId1"/>
  </p:sldMasterIdLst>
  <p:notesMasterIdLst>
    <p:notesMasterId r:id="rId39"/>
  </p:notesMasterIdLst>
  <p:handoutMasterIdLst>
    <p:handoutMasterId r:id="rId40"/>
  </p:handoutMasterIdLst>
  <p:sldIdLst>
    <p:sldId id="353" r:id="rId2"/>
    <p:sldId id="551" r:id="rId3"/>
    <p:sldId id="578" r:id="rId4"/>
    <p:sldId id="641" r:id="rId5"/>
    <p:sldId id="617" r:id="rId6"/>
    <p:sldId id="610" r:id="rId7"/>
    <p:sldId id="618" r:id="rId8"/>
    <p:sldId id="619" r:id="rId9"/>
    <p:sldId id="620" r:id="rId10"/>
    <p:sldId id="621" r:id="rId11"/>
    <p:sldId id="607" r:id="rId12"/>
    <p:sldId id="623" r:id="rId13"/>
    <p:sldId id="624" r:id="rId14"/>
    <p:sldId id="625" r:id="rId15"/>
    <p:sldId id="626" r:id="rId16"/>
    <p:sldId id="628" r:id="rId17"/>
    <p:sldId id="627" r:id="rId18"/>
    <p:sldId id="609" r:id="rId19"/>
    <p:sldId id="608" r:id="rId20"/>
    <p:sldId id="642" r:id="rId21"/>
    <p:sldId id="589" r:id="rId22"/>
    <p:sldId id="592" r:id="rId23"/>
    <p:sldId id="595" r:id="rId24"/>
    <p:sldId id="596" r:id="rId25"/>
    <p:sldId id="581" r:id="rId26"/>
    <p:sldId id="630" r:id="rId27"/>
    <p:sldId id="632" r:id="rId28"/>
    <p:sldId id="633" r:id="rId29"/>
    <p:sldId id="586" r:id="rId30"/>
    <p:sldId id="616" r:id="rId31"/>
    <p:sldId id="614" r:id="rId32"/>
    <p:sldId id="615" r:id="rId33"/>
    <p:sldId id="601" r:id="rId34"/>
    <p:sldId id="605" r:id="rId35"/>
    <p:sldId id="606" r:id="rId36"/>
    <p:sldId id="613" r:id="rId37"/>
    <p:sldId id="576" r:id="rId38"/>
  </p:sldIdLst>
  <p:sldSz cx="9144000" cy="6858000" type="screen4x3"/>
  <p:notesSz cx="7102475" cy="89916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alewis" initials="a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6600"/>
    <a:srgbClr val="B2D235"/>
    <a:srgbClr val="FF9966"/>
    <a:srgbClr val="FFCF9F"/>
    <a:srgbClr val="000000"/>
    <a:srgbClr val="808285"/>
    <a:srgbClr val="FF9429"/>
    <a:srgbClr val="FFB469"/>
    <a:srgbClr val="FF9933"/>
    <a:srgbClr val="26262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napVertSplitter="1" vertBarState="minimized" horzBarState="maximized">
    <p:restoredLeft sz="17299" autoAdjust="0"/>
    <p:restoredTop sz="80694" autoAdjust="0"/>
  </p:normalViewPr>
  <p:slideViewPr>
    <p:cSldViewPr snapToGrid="0">
      <p:cViewPr>
        <p:scale>
          <a:sx n="80" d="100"/>
          <a:sy n="80" d="100"/>
        </p:scale>
        <p:origin x="-1472" y="-632"/>
      </p:cViewPr>
      <p:guideLst>
        <p:guide orient="horz" pos="3891"/>
        <p:guide orient="horz" pos="1008"/>
        <p:guide orient="horz" pos="720"/>
        <p:guide pos="2880"/>
        <p:guide pos="372"/>
        <p:guide pos="54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-3384" y="-96"/>
      </p:cViewPr>
      <p:guideLst>
        <p:guide orient="horz" pos="2832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tags" Target="tags/tag1.xml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90000"/>
              </a:lnSpc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42619491-E08C-44AF-AED9-D7C559C22A43}" type="datetimeFigureOut">
              <a:rPr lang="en-US"/>
              <a:pPr>
                <a:defRPr/>
              </a:pPr>
              <a:t>9/19/11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90000"/>
              </a:lnSpc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C4EDB351-6E99-4603-BCAA-21C01CDED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90000"/>
              </a:lnSpc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619D7E91-7F9B-4BC7-88C6-35B86EDCFC6F}" type="datetimeFigureOut">
              <a:rPr lang="en-US"/>
              <a:pPr>
                <a:defRPr/>
              </a:pPr>
              <a:t>9/19/11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90000"/>
              </a:lnSpc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D0D1266F-B3DE-4254-874B-360AA2402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86004D-FF98-477D-8BCF-11D191AA2210}" type="slidenum">
              <a:rPr lang="en-US"/>
              <a:pPr/>
              <a:t>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663575"/>
            <a:ext cx="4519613" cy="3389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273550"/>
            <a:ext cx="5262563" cy="4054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chemeClr val="accent2"/>
              </a:buClr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3338" y="517525"/>
            <a:ext cx="4497387" cy="33718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400" y="4274132"/>
            <a:ext cx="5849677" cy="4275694"/>
          </a:xfrm>
          <a:noFill/>
          <a:ln/>
        </p:spPr>
        <p:txBody>
          <a:bodyPr lIns="92284" tIns="46142" rIns="92284" bIns="46142"/>
          <a:lstStyle/>
          <a:p>
            <a:endParaRPr lang="en-US" smtClean="0">
              <a:latin typeface="Arial" pitchFamily="34" charset="0"/>
            </a:endParaRPr>
          </a:p>
          <a:p>
            <a:endParaRPr lang="en-US" smtClean="0">
              <a:latin typeface="Arial" pitchFamily="34" charset="0"/>
            </a:endParaRPr>
          </a:p>
          <a:p>
            <a:r>
              <a:rPr lang="en-US" smtClean="0">
                <a:latin typeface="Arial" pitchFamily="34" charset="0"/>
              </a:rPr>
              <a:t>Somewhere graphically reference Wholebrained thinking.</a:t>
            </a:r>
          </a:p>
          <a:p>
            <a:pPr>
              <a:buFontTx/>
              <a:buChar char="•"/>
            </a:pPr>
            <a:r>
              <a:rPr lang="en-US" b="1" smtClean="0">
                <a:latin typeface="Arial" pitchFamily="34" charset="0"/>
              </a:rPr>
              <a:t>Thirty percent of the population are auditory learners, 65% are visual learners, and 5% are tactile learner</a:t>
            </a:r>
            <a:r>
              <a:rPr lang="en-US" smtClean="0">
                <a:latin typeface="Arial" pitchFamily="34" charset="0"/>
              </a:rPr>
              <a:t>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3092" y="8540459"/>
            <a:ext cx="3077739" cy="4495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40684EE-E0DB-4C0C-AABB-2E00847C9DF0}" type="slidenum">
              <a:rPr lang="en-US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183746" y="674990"/>
            <a:ext cx="4734983" cy="3371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571" tIns="45286" rIns="90571" bIns="45286" anchor="ctr"/>
          <a:lstStyle/>
          <a:p>
            <a:endParaRPr lang="en-US" sz="2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/>
          </p:nvPr>
        </p:nvSpPr>
        <p:spPr>
          <a:xfrm>
            <a:off x="710575" y="4271320"/>
            <a:ext cx="5676451" cy="4042194"/>
          </a:xfrm>
          <a:noFill/>
          <a:ln w="9525"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183746" y="674990"/>
            <a:ext cx="4734983" cy="3371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571" tIns="45286" rIns="90571" bIns="45286" anchor="ctr"/>
          <a:lstStyle/>
          <a:p>
            <a:endParaRPr lang="en-US" sz="2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/>
          </p:nvPr>
        </p:nvSpPr>
        <p:spPr>
          <a:xfrm>
            <a:off x="710575" y="4271320"/>
            <a:ext cx="5676451" cy="4042194"/>
          </a:xfrm>
          <a:noFill/>
          <a:ln w="9525"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D1266F-B3DE-4254-874B-360AA240274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8540751"/>
            <a:ext cx="3078163" cy="449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CA8901-CDE0-4757-8BB2-A6780A1B1BC4}" type="slidenum">
              <a:rPr lang="en-US"/>
              <a:pPr/>
              <a:t>36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0163" y="663575"/>
            <a:ext cx="4518025" cy="3389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1" y="4273551"/>
            <a:ext cx="5262563" cy="4054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en-US" dirty="0" smtClean="0"/>
              <a:t>- If you would like to include</a:t>
            </a:r>
            <a:r>
              <a:rPr lang="en-US" baseline="0" dirty="0" smtClean="0"/>
              <a:t> social media info (Twitter, blog, etc.), please add new lines below the email address but above the Web site.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4" tIns="45712" rIns="91424" bIns="45712"/>
          <a:lstStyle/>
          <a:p>
            <a:pPr eaLnBrk="1" hangingPunct="1"/>
            <a:endParaRPr lang="en-US" sz="2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3092" y="8540459"/>
            <a:ext cx="3077739" cy="4495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40684EE-E0DB-4C0C-AABB-2E00847C9DF0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3092" y="8540459"/>
            <a:ext cx="3077739" cy="4495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40684EE-E0DB-4C0C-AABB-2E00847C9DF0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517525"/>
            <a:ext cx="522287" cy="390525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514" y="1635973"/>
            <a:ext cx="6528688" cy="6915415"/>
          </a:xfrm>
          <a:noFill/>
          <a:ln/>
        </p:spPr>
        <p:txBody>
          <a:bodyPr lIns="91427" tIns="45713" rIns="91427" bIns="45713"/>
          <a:lstStyle/>
          <a:p>
            <a:endParaRPr lang="en-US" altLang="zh-CN" smtClean="0">
              <a:latin typeface="Arial" pitchFamily="34" charset="0"/>
            </a:endParaRP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517525"/>
            <a:ext cx="522287" cy="390525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514" y="1635973"/>
            <a:ext cx="6528688" cy="6915415"/>
          </a:xfrm>
          <a:noFill/>
          <a:ln/>
        </p:spPr>
        <p:txBody>
          <a:bodyPr lIns="91427" tIns="45713" rIns="91427" bIns="45713"/>
          <a:lstStyle/>
          <a:p>
            <a:endParaRPr lang="en-US" altLang="zh-CN" smtClean="0">
              <a:latin typeface="Arial" pitchFamily="34" charset="0"/>
            </a:endParaRP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3338" y="517525"/>
            <a:ext cx="4497387" cy="33718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400" y="4274132"/>
            <a:ext cx="5849677" cy="4275694"/>
          </a:xfrm>
          <a:noFill/>
          <a:ln/>
        </p:spPr>
        <p:txBody>
          <a:bodyPr lIns="92284" tIns="46142" rIns="92284" bIns="46142"/>
          <a:lstStyle/>
          <a:p>
            <a:endParaRPr lang="en-US" smtClean="0">
              <a:latin typeface="Arial" pitchFamily="34" charset="0"/>
            </a:endParaRPr>
          </a:p>
          <a:p>
            <a:endParaRPr lang="en-US" smtClean="0">
              <a:latin typeface="Arial" pitchFamily="34" charset="0"/>
            </a:endParaRPr>
          </a:p>
          <a:p>
            <a:r>
              <a:rPr lang="en-US" smtClean="0">
                <a:latin typeface="Arial" pitchFamily="34" charset="0"/>
              </a:rPr>
              <a:t>Somewhere graphically reference Wholebrained thinking.</a:t>
            </a:r>
          </a:p>
          <a:p>
            <a:pPr>
              <a:buFontTx/>
              <a:buChar char="•"/>
            </a:pPr>
            <a:r>
              <a:rPr lang="en-US" b="1" smtClean="0">
                <a:latin typeface="Arial" pitchFamily="34" charset="0"/>
              </a:rPr>
              <a:t>Thirty percent of the population are auditory learners, 65% are visual learners, and 5% are tactile learner</a:t>
            </a:r>
            <a:r>
              <a:rPr lang="en-US" smtClean="0">
                <a:latin typeface="Arial" pitchFamily="34" charset="0"/>
              </a:rPr>
              <a:t>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1pPr marL="283464" indent="-283464">
              <a:defRPr/>
            </a:lvl1pPr>
            <a:lvl2pPr marL="685800" indent="-283464">
              <a:defRPr/>
            </a:lvl2pPr>
            <a:lvl3pPr marL="1088136" indent="-283464">
              <a:defRPr/>
            </a:lvl3pPr>
            <a:lvl4pPr marL="1426464" indent="-283464">
              <a:defRPr/>
            </a:lvl4pPr>
            <a:lvl5pPr marL="1828800" indent="-283464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top_corner_very_hig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1857375" y="2522537"/>
            <a:ext cx="728662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245" y="2794528"/>
            <a:ext cx="6297613" cy="1028700"/>
          </a:xfrm>
        </p:spPr>
        <p:txBody>
          <a:bodyPr/>
          <a:lstStyle>
            <a:lvl1pPr algn="l">
              <a:def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Box 1032"/>
          <p:cNvSpPr txBox="1">
            <a:spLocks noChangeArrowheads="1"/>
          </p:cNvSpPr>
          <p:nvPr/>
        </p:nvSpPr>
        <p:spPr bwMode="gray">
          <a:xfrm>
            <a:off x="887413" y="6384925"/>
            <a:ext cx="653891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2009 Forrester Research, Inc. Reproduction Prohibited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white">
          <a:xfrm flipV="1">
            <a:off x="0" y="5133975"/>
            <a:ext cx="9144000" cy="1724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>
              <a:lnSpc>
                <a:spcPct val="90000"/>
              </a:lnSpc>
              <a:spcBef>
                <a:spcPct val="50000"/>
              </a:spcBef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6413500"/>
          <a:ext cx="7780338" cy="225425"/>
        </p:xfrm>
        <a:graphic>
          <a:graphicData uri="http://schemas.openxmlformats.org/presentationml/2006/ole">
            <p:oleObj spid="_x0000_s110594" name="Image" r:id="rId3" imgW="4572133" imgH="116281" progId="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773113" y="1466850"/>
            <a:ext cx="7993062" cy="5391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Text Box 1032"/>
          <p:cNvSpPr txBox="1">
            <a:spLocks noChangeArrowheads="1"/>
          </p:cNvSpPr>
          <p:nvPr/>
        </p:nvSpPr>
        <p:spPr bwMode="gray">
          <a:xfrm>
            <a:off x="887413" y="6384925"/>
            <a:ext cx="653891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2009 Forrester Research, Inc. Reproduction Prohibited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0" y="5133975"/>
            <a:ext cx="9144000" cy="1724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>
              <a:lnSpc>
                <a:spcPct val="90000"/>
              </a:lnSpc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white">
          <a:xfrm>
            <a:off x="0" y="0"/>
            <a:ext cx="9144000" cy="5372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>
              <a:lnSpc>
                <a:spcPct val="90000"/>
              </a:lnSpc>
              <a:spcBef>
                <a:spcPct val="50000"/>
              </a:spcBef>
              <a:defRPr/>
            </a:pPr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0" y="5368925"/>
          <a:ext cx="9144000" cy="233363"/>
        </p:xfrm>
        <a:graphic>
          <a:graphicData uri="http://schemas.openxmlformats.org/presentationml/2006/ole">
            <p:oleObj spid="_x0000_s110595" name="Image" r:id="rId4" imgW="4572133" imgH="116281" progId="">
              <p:embed/>
            </p:oleObj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2250" y="6273800"/>
            <a:ext cx="8683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501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90550" y="1600201"/>
            <a:ext cx="8002588" cy="91440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90550" y="2857500"/>
            <a:ext cx="3648075" cy="2190751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347472" indent="-347472">
              <a:lnSpc>
                <a:spcPct val="100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</a:defRPr>
            </a:lvl2pPr>
            <a:lvl3pPr marL="228600" indent="0">
              <a:lnSpc>
                <a:spcPct val="100000"/>
              </a:lnSpc>
              <a:spcBef>
                <a:spcPts val="300"/>
              </a:spcBef>
              <a:buNone/>
              <a:defRPr sz="1600">
                <a:solidFill>
                  <a:schemeClr val="bg1"/>
                </a:solidFill>
              </a:defRPr>
            </a:lvl3pPr>
            <a:lvl4pPr marL="228600" indent="0">
              <a:lnSpc>
                <a:spcPct val="100000"/>
              </a:lnSpc>
              <a:spcBef>
                <a:spcPts val="300"/>
              </a:spcBef>
              <a:buNone/>
              <a:defRPr sz="1600">
                <a:solidFill>
                  <a:schemeClr val="bg1"/>
                </a:solidFill>
              </a:defRPr>
            </a:lvl4pPr>
            <a:lvl5pPr marL="228600" indent="0">
              <a:lnSpc>
                <a:spcPct val="100000"/>
              </a:lnSpc>
              <a:spcBef>
                <a:spcPts val="30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0" y="2857500"/>
            <a:ext cx="3648075" cy="2190751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347472" indent="-347472">
              <a:lnSpc>
                <a:spcPct val="100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</a:defRPr>
            </a:lvl2pPr>
            <a:lvl3pPr marL="228600" indent="0">
              <a:lnSpc>
                <a:spcPct val="100000"/>
              </a:lnSpc>
              <a:spcBef>
                <a:spcPts val="300"/>
              </a:spcBef>
              <a:buNone/>
              <a:defRPr sz="1600">
                <a:solidFill>
                  <a:schemeClr val="bg1"/>
                </a:solidFill>
              </a:defRPr>
            </a:lvl3pPr>
            <a:lvl4pPr marL="228600" indent="0">
              <a:lnSpc>
                <a:spcPct val="100000"/>
              </a:lnSpc>
              <a:spcBef>
                <a:spcPts val="300"/>
              </a:spcBef>
              <a:buNone/>
              <a:defRPr sz="1600">
                <a:solidFill>
                  <a:schemeClr val="bg1"/>
                </a:solidFill>
              </a:defRPr>
            </a:lvl4pPr>
            <a:lvl5pPr marL="228600" indent="0">
              <a:lnSpc>
                <a:spcPct val="100000"/>
              </a:lnSpc>
              <a:spcBef>
                <a:spcPts val="30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1143001"/>
            <a:ext cx="8002588" cy="45719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>
              <a:spcBef>
                <a:spcPct val="25000"/>
              </a:spcBef>
              <a:buFontTx/>
              <a:buNone/>
              <a:def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706938" y="1600200"/>
            <a:ext cx="3886200" cy="4576763"/>
          </a:xfrm>
        </p:spPr>
        <p:txBody>
          <a:bodyPr/>
          <a:lstStyle>
            <a:lvl1pPr marL="182880" indent="-228600">
              <a:defRPr/>
            </a:lvl1pPr>
            <a:lvl2pPr marL="457200" indent="-228600">
              <a:defRPr/>
            </a:lvl2pPr>
            <a:lvl3pPr marL="731520" indent="-228600">
              <a:defRPr/>
            </a:lvl3pPr>
            <a:lvl4pPr marL="1005840" indent="-228600">
              <a:defRPr/>
            </a:lvl4pPr>
            <a:lvl5pPr marL="128016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1143001"/>
            <a:ext cx="8002588" cy="45719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>
              <a:spcBef>
                <a:spcPct val="25000"/>
              </a:spcBef>
              <a:buFontTx/>
              <a:buNone/>
              <a:def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4"/>
          </p:nvPr>
        </p:nvSpPr>
        <p:spPr>
          <a:xfrm>
            <a:off x="590550" y="1600200"/>
            <a:ext cx="3886200" cy="4576763"/>
          </a:xfrm>
        </p:spPr>
        <p:txBody>
          <a:bodyPr/>
          <a:lstStyle>
            <a:lvl1pPr marL="182880" indent="-228600">
              <a:defRPr/>
            </a:lvl1pPr>
            <a:lvl2pPr marL="457200" indent="-228600">
              <a:defRPr/>
            </a:lvl2pPr>
            <a:lvl3pPr marL="731520" indent="-228600">
              <a:defRPr/>
            </a:lvl3pPr>
            <a:lvl4pPr marL="1005840" indent="-228600">
              <a:defRPr/>
            </a:lvl4pPr>
            <a:lvl5pPr marL="128016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white">
          <a:xfrm>
            <a:off x="773113" y="1466850"/>
            <a:ext cx="7993062" cy="5391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6" name="Text Box 1032"/>
          <p:cNvSpPr txBox="1">
            <a:spLocks noChangeArrowheads="1"/>
          </p:cNvSpPr>
          <p:nvPr/>
        </p:nvSpPr>
        <p:spPr bwMode="gray">
          <a:xfrm>
            <a:off x="887413" y="6384925"/>
            <a:ext cx="6538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2011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Forrester Research, Inc. Reproduction Prohibited</a:t>
            </a:r>
          </a:p>
        </p:txBody>
      </p:sp>
      <p:pic>
        <p:nvPicPr>
          <p:cNvPr id="17" name="Picture 3" descr="bkg_very_high.jpg"/>
          <p:cNvPicPr>
            <a:picLocks noChangeAspect="1"/>
          </p:cNvPicPr>
          <p:nvPr/>
        </p:nvPicPr>
        <p:blipFill>
          <a:blip r:embed="rId2" cstate="print"/>
          <a:srcRect l="41748" t="6830" b="87010"/>
          <a:stretch>
            <a:fillRect/>
          </a:stretch>
        </p:blipFill>
        <p:spPr bwMode="hidden">
          <a:xfrm>
            <a:off x="0" y="1338263"/>
            <a:ext cx="91440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33"/>
          <p:cNvSpPr>
            <a:spLocks noChangeShapeType="1"/>
          </p:cNvSpPr>
          <p:nvPr/>
        </p:nvSpPr>
        <p:spPr bwMode="hidden">
          <a:xfrm>
            <a:off x="3175000" y="1292225"/>
            <a:ext cx="0" cy="1041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9" name="Line 34"/>
          <p:cNvSpPr>
            <a:spLocks noChangeShapeType="1"/>
          </p:cNvSpPr>
          <p:nvPr/>
        </p:nvSpPr>
        <p:spPr bwMode="hidden">
          <a:xfrm>
            <a:off x="6008688" y="1292225"/>
            <a:ext cx="0" cy="1041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7674" y="1371600"/>
            <a:ext cx="2619375" cy="8001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47675" y="2400301"/>
            <a:ext cx="2619375" cy="3776662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82155" y="1371600"/>
            <a:ext cx="2619375" cy="8001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282156" y="2400301"/>
            <a:ext cx="2619375" cy="3776662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16637" y="1371600"/>
            <a:ext cx="2619375" cy="8001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6638" y="2400301"/>
            <a:ext cx="2619375" cy="3776662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773113" y="1466850"/>
            <a:ext cx="7993062" cy="5391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Text Box 1032"/>
          <p:cNvSpPr txBox="1">
            <a:spLocks noChangeArrowheads="1"/>
          </p:cNvSpPr>
          <p:nvPr/>
        </p:nvSpPr>
        <p:spPr bwMode="gray">
          <a:xfrm>
            <a:off x="887413" y="6384925"/>
            <a:ext cx="6538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2011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Forrester Research, Inc. Reproduction Prohibited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90550" y="1603375"/>
            <a:ext cx="8002588" cy="4573588"/>
          </a:xfrm>
        </p:spPr>
        <p:txBody>
          <a:bodyPr/>
          <a:lstStyle>
            <a:lvl1pPr marL="192024" indent="-182880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kg_very_hig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2"/>
          <p:cNvGraphicFramePr>
            <a:graphicFrameLocks noChangeAspect="1"/>
          </p:cNvGraphicFramePr>
          <p:nvPr userDrawn="1"/>
        </p:nvGraphicFramePr>
        <p:xfrm>
          <a:off x="-1" y="5377890"/>
          <a:ext cx="7001435" cy="233363"/>
        </p:xfrm>
        <a:graphic>
          <a:graphicData uri="http://schemas.openxmlformats.org/presentationml/2006/ole">
            <p:oleObj spid="_x0000_s114690" name="Image" r:id="rId4" imgW="4572133" imgH="116281" progId="">
              <p:embed/>
            </p:oleObj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199" y="5139117"/>
            <a:ext cx="2070848" cy="6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2"/>
          <p:cNvSpPr txBox="1">
            <a:spLocks noChangeArrowheads="1"/>
          </p:cNvSpPr>
          <p:nvPr/>
        </p:nvSpPr>
        <p:spPr bwMode="gray">
          <a:xfrm>
            <a:off x="887413" y="6384925"/>
            <a:ext cx="653891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2009 Forrester Research, Inc. Reproduction Prohibited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white">
          <a:xfrm flipV="1">
            <a:off x="0" y="5133975"/>
            <a:ext cx="9144000" cy="1724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>
              <a:lnSpc>
                <a:spcPct val="90000"/>
              </a:lnSpc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hidden">
          <a:xfrm>
            <a:off x="0" y="0"/>
            <a:ext cx="9144000" cy="53788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>
              <a:lnSpc>
                <a:spcPct val="90000"/>
              </a:lnSpc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866" y="2514600"/>
            <a:ext cx="6297613" cy="1028700"/>
          </a:xfrm>
        </p:spPr>
        <p:txBody>
          <a:bodyPr/>
          <a:lstStyle>
            <a:lvl1pPr algn="l">
              <a:def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 userDrawn="1"/>
        </p:nvGraphicFramePr>
        <p:xfrm>
          <a:off x="-1" y="5377890"/>
          <a:ext cx="7001435" cy="233363"/>
        </p:xfrm>
        <a:graphic>
          <a:graphicData uri="http://schemas.openxmlformats.org/presentationml/2006/ole">
            <p:oleObj spid="_x0000_s272386" name="Image" r:id="rId3" imgW="4572133" imgH="116281" progId="">
              <p:embed/>
            </p:oleObj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199" y="5139117"/>
            <a:ext cx="2070848" cy="6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866" y="3328147"/>
            <a:ext cx="6297613" cy="800099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algn="l"/>
            <a:r>
              <a:rPr lang="en-US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8"/>
          <p:cNvSpPr>
            <a:spLocks noChangeArrowheads="1"/>
          </p:cNvSpPr>
          <p:nvPr/>
        </p:nvSpPr>
        <p:spPr bwMode="white">
          <a:xfrm>
            <a:off x="0" y="6400800"/>
            <a:ext cx="776288" cy="228600"/>
          </a:xfrm>
          <a:prstGeom prst="rect">
            <a:avLst/>
          </a:prstGeom>
          <a:solidFill>
            <a:srgbClr val="5EA44A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773113" y="1466850"/>
            <a:ext cx="7993062" cy="5391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14300"/>
            <a:ext cx="80025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1600200"/>
            <a:ext cx="8002588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Text Box 1032"/>
          <p:cNvSpPr txBox="1">
            <a:spLocks noChangeArrowheads="1"/>
          </p:cNvSpPr>
          <p:nvPr/>
        </p:nvSpPr>
        <p:spPr bwMode="gray">
          <a:xfrm>
            <a:off x="887413" y="6384925"/>
            <a:ext cx="6538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2011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Forrester Research, Inc. Reproduction Prohibited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0023" y="6419338"/>
            <a:ext cx="585787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75076-BA98-4CD7-AF69-355452122B93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08" r:id="rId3"/>
    <p:sldLayoutId id="2147483707" r:id="rId4"/>
    <p:sldLayoutId id="2147483713" r:id="rId5"/>
    <p:sldLayoutId id="2147483706" r:id="rId6"/>
    <p:sldLayoutId id="2147483714" r:id="rId7"/>
    <p:sldLayoutId id="2147483711" r:id="rId8"/>
    <p:sldLayoutId id="2147483717" r:id="rId9"/>
    <p:sldLayoutId id="2147483712" r:id="rId10"/>
    <p:sldLayoutId id="2147483715" r:id="rId11"/>
    <p:sldLayoutId id="2147483718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2600" dirty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lang="en-US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685800" indent="-28575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Font typeface="Arial" charset="0"/>
        <a:buChar char="–"/>
        <a:defRPr lang="en-US" sz="1600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085850" indent="-28575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Font typeface="Arial" charset="0"/>
        <a:buChar char="–"/>
        <a:defRPr lang="en-US" sz="1600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428750" indent="-28575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Font typeface="Arial" charset="0"/>
        <a:buChar char="–"/>
        <a:defRPr lang="en-US" sz="1600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1828800" indent="-28575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Font typeface="Arial" charset="0"/>
        <a:buChar char="–"/>
        <a:defRPr lang="en-US" sz="1600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16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16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forrester.com/rb/Research/extend_business_process_management_to_front_office/q/id/57897/t/2" TargetMode="External"/><Relationship Id="rId12" Type="http://schemas.openxmlformats.org/officeDocument/2006/relationships/hyperlink" Target="http://www.forrester.com/rb/Research/wave&amp;trade;_crm_suites_customer_service_solutions,_q3/q/id/57106/t/2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forrester.com/rb/Research/telcos_tune_customer_experiences_with_behavioral_analytics/q/id/58957/t/2" TargetMode="External"/><Relationship Id="rId3" Type="http://schemas.openxmlformats.org/officeDocument/2006/relationships/hyperlink" Target="http://www.forrester.com/rb/analyst/james_kobielus" TargetMode="External"/><Relationship Id="rId4" Type="http://schemas.openxmlformats.org/officeDocument/2006/relationships/hyperlink" Target="http://www.forrester.com/rb/Research/leverage_business_rules_to_optimize_customer_scenarios/q/id/60098/t/2" TargetMode="External"/><Relationship Id="rId5" Type="http://schemas.openxmlformats.org/officeDocument/2006/relationships/hyperlink" Target="http://www.forrester.com/rb/Research/power_of_predictions/q/id/60094/t/2" TargetMode="External"/><Relationship Id="rId6" Type="http://schemas.openxmlformats.org/officeDocument/2006/relationships/hyperlink" Target="http://www.forrester.com/rb/Research/best_practices_next_best_action_in_customer/q/id/58514/t/2" TargetMode="External"/><Relationship Id="rId7" Type="http://schemas.openxmlformats.org/officeDocument/2006/relationships/hyperlink" Target="http://www.forrester.com/rb/Research/boost_customer_lifetime_value_through_next_best/q/id/58515/t/2" TargetMode="External"/><Relationship Id="rId8" Type="http://schemas.openxmlformats.org/officeDocument/2006/relationships/hyperlink" Target="http://www.forrester.com/rb/Research/best_practices_knowledge_management_for_customer_service/q/id/58526/t/2" TargetMode="External"/><Relationship Id="rId9" Type="http://schemas.openxmlformats.org/officeDocument/2006/relationships/hyperlink" Target="http://www.forrester.com/rb/Research/trends_2011_customer_relationship_management/q/id/58530/t/2" TargetMode="External"/><Relationship Id="rId10" Type="http://schemas.openxmlformats.org/officeDocument/2006/relationships/hyperlink" Target="http://www.forrester.com/rb/Research/zero_in_on_crm_heroes_role_of/q/id/57920/t/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ular Callout 30"/>
          <p:cNvSpPr/>
          <p:nvPr/>
        </p:nvSpPr>
        <p:spPr bwMode="auto">
          <a:xfrm>
            <a:off x="3467596" y="969817"/>
            <a:ext cx="4482456" cy="762000"/>
          </a:xfrm>
          <a:prstGeom prst="wedgeRectCallout">
            <a:avLst>
              <a:gd name="adj1" fmla="val 24322"/>
              <a:gd name="adj2" fmla="val 387609"/>
            </a:avLst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</a:rPr>
              <a:t>Help. I can’t find the specific product I need on your portal or in your stores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517" name="Picture 13" descr="C:\Documents and Settings\jkobielus\Local Settings\Temporary Internet Files\Content.IE5\UYNU81XT\MP90044266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035" y="4327565"/>
            <a:ext cx="3060123" cy="2053244"/>
          </a:xfrm>
          <a:prstGeom prst="rect">
            <a:avLst/>
          </a:prstGeom>
          <a:noFill/>
        </p:spPr>
      </p:pic>
      <p:grpSp>
        <p:nvGrpSpPr>
          <p:cNvPr id="2" name="Group 33"/>
          <p:cNvGrpSpPr/>
          <p:nvPr/>
        </p:nvGrpSpPr>
        <p:grpSpPr>
          <a:xfrm>
            <a:off x="1117534" y="1757315"/>
            <a:ext cx="2000250" cy="4115289"/>
            <a:chOff x="3371850" y="2256661"/>
            <a:chExt cx="1185083" cy="3974579"/>
          </a:xfrm>
        </p:grpSpPr>
        <p:grpSp>
          <p:nvGrpSpPr>
            <p:cNvPr id="3" name="Group 24"/>
            <p:cNvGrpSpPr/>
            <p:nvPr/>
          </p:nvGrpSpPr>
          <p:grpSpPr>
            <a:xfrm>
              <a:off x="3428282" y="3452573"/>
              <a:ext cx="1066800" cy="1319355"/>
              <a:chOff x="3256832" y="1245750"/>
              <a:chExt cx="1066800" cy="1319355"/>
            </a:xfrm>
          </p:grpSpPr>
          <p:pic>
            <p:nvPicPr>
              <p:cNvPr id="21518" name="Picture 14" descr="C:\Documents and Settings\jkobielus\Local Settings\Temporary Internet Files\Content.IE5\DI9XMYGZ\MP900387934[1]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56833" y="1245750"/>
                <a:ext cx="1066797" cy="914400"/>
              </a:xfrm>
              <a:prstGeom prst="rect">
                <a:avLst/>
              </a:prstGeom>
              <a:noFill/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256832" y="2073689"/>
                <a:ext cx="1066800" cy="4914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self-service</a:t>
                </a:r>
              </a:p>
              <a:p>
                <a:pPr algn="ctr"/>
                <a:r>
                  <a:rPr lang="en-US" sz="1200" dirty="0" smtClean="0"/>
                  <a:t>customer portal</a:t>
                </a:r>
                <a:endParaRPr lang="en-US" sz="1200" dirty="0"/>
              </a:p>
            </p:txBody>
          </p:sp>
        </p:grpSp>
        <p:grpSp>
          <p:nvGrpSpPr>
            <p:cNvPr id="4" name="Group 26"/>
            <p:cNvGrpSpPr/>
            <p:nvPr/>
          </p:nvGrpSpPr>
          <p:grpSpPr>
            <a:xfrm>
              <a:off x="3428282" y="4832471"/>
              <a:ext cx="1123950" cy="1398769"/>
              <a:chOff x="3714032" y="2775071"/>
              <a:chExt cx="1123950" cy="1398769"/>
            </a:xfrm>
          </p:grpSpPr>
          <p:pic>
            <p:nvPicPr>
              <p:cNvPr id="21508" name="Picture 23" descr="j040928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714032" y="2775071"/>
                <a:ext cx="1123950" cy="1123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883330" y="3878990"/>
                <a:ext cx="695815" cy="2948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call center</a:t>
                </a:r>
                <a:endParaRPr lang="en-US" sz="1200" dirty="0"/>
              </a:p>
            </p:txBody>
          </p:sp>
        </p:grpSp>
        <p:grpSp>
          <p:nvGrpSpPr>
            <p:cNvPr id="5" name="Group 25"/>
            <p:cNvGrpSpPr/>
            <p:nvPr/>
          </p:nvGrpSpPr>
          <p:grpSpPr>
            <a:xfrm>
              <a:off x="3371850" y="2256661"/>
              <a:ext cx="1185083" cy="1122789"/>
              <a:chOff x="838178" y="735638"/>
              <a:chExt cx="1185083" cy="1122789"/>
            </a:xfrm>
          </p:grpSpPr>
          <p:pic>
            <p:nvPicPr>
              <p:cNvPr id="21522" name="Picture 18" descr="C:\Documents and Settings\jkobielus\Local Settings\Temporary Internet Files\Content.IE5\6XS37AKN\MP900387580[1]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38178" y="735638"/>
                <a:ext cx="1185083" cy="869511"/>
              </a:xfrm>
              <a:prstGeom prst="rect">
                <a:avLst/>
              </a:prstGeom>
              <a:noFill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007476" y="1563577"/>
                <a:ext cx="870751" cy="2948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p</a:t>
                </a:r>
                <a:r>
                  <a:rPr lang="en-US" sz="1200" dirty="0" smtClean="0"/>
                  <a:t>oint of sale</a:t>
                </a:r>
                <a:endParaRPr lang="en-US" sz="1200" dirty="0"/>
              </a:p>
            </p:txBody>
          </p:sp>
        </p:grpSp>
      </p:grpSp>
      <p:sp>
        <p:nvSpPr>
          <p:cNvPr id="29" name="Rectangular Callout 28"/>
          <p:cNvSpPr/>
          <p:nvPr/>
        </p:nvSpPr>
        <p:spPr bwMode="auto">
          <a:xfrm>
            <a:off x="3213034" y="2138315"/>
            <a:ext cx="2476500" cy="1524000"/>
          </a:xfrm>
          <a:prstGeom prst="wedgeRectCallout">
            <a:avLst>
              <a:gd name="adj1" fmla="val -66342"/>
              <a:gd name="adj2" fmla="val 134388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 appreciate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your loyalty. We’re prepared to offer you </a:t>
            </a:r>
            <a:r>
              <a:rPr lang="en-US" sz="1600" dirty="0" smtClean="0">
                <a:latin typeface="Arial" charset="0"/>
              </a:rPr>
              <a:t>a version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tailored to your specific needs.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7319175" y="1851065"/>
            <a:ext cx="1619250" cy="1710779"/>
          </a:xfrm>
          <a:prstGeom prst="wedgeRectCallout">
            <a:avLst>
              <a:gd name="adj1" fmla="val -66211"/>
              <a:gd name="adj2" fmla="val 93308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 lov</a:t>
            </a:r>
            <a:r>
              <a:rPr lang="en-US" sz="1600" dirty="0" smtClean="0">
                <a:latin typeface="Arial" charset="0"/>
              </a:rPr>
              <a:t>e it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I’d like to order it now. Please ship it ASAP.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228600" y="2286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6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Satisfying experience depends on agile engagement </a:t>
            </a:r>
            <a:endParaRPr lang="en-US" sz="26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Bracket 4"/>
          <p:cNvSpPr/>
          <p:nvPr/>
        </p:nvSpPr>
        <p:spPr bwMode="auto">
          <a:xfrm>
            <a:off x="427511" y="1622948"/>
            <a:ext cx="7612083" cy="541338"/>
          </a:xfrm>
          <a:prstGeom prst="bracketPair">
            <a:avLst/>
          </a:prstGeom>
          <a:solidFill>
            <a:schemeClr val="tx2">
              <a:lumMod val="20000"/>
              <a:lumOff val="80000"/>
            </a:schemeClr>
          </a:solidFill>
          <a:ln w="38100" cap="sq" cmpd="sng" algn="ctr">
            <a:solidFill>
              <a:srgbClr val="B2D23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4320" tIns="365760" rIns="274320" bIns="365760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en-US" sz="24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1231900"/>
            <a:ext cx="8178800" cy="4894263"/>
          </a:xfrm>
          <a:prstGeom prst="rect">
            <a:avLst/>
          </a:prstGeom>
        </p:spPr>
        <p:txBody>
          <a:bodyPr/>
          <a:lstStyle/>
          <a:p>
            <a:pPr lvl="0">
              <a:buNone/>
            </a:pPr>
            <a:r>
              <a:rPr lang="en-US" kern="1200" dirty="0" smtClean="0">
                <a:solidFill>
                  <a:schemeClr val="accent5"/>
                </a:solidFill>
              </a:rPr>
              <a:t>Experience: Secret Sauce Behind CRM Success</a:t>
            </a:r>
          </a:p>
          <a:p>
            <a:pPr lvl="0">
              <a:buNone/>
            </a:pPr>
            <a:r>
              <a:rPr lang="en-US" b="1" kern="1200" dirty="0" smtClean="0">
                <a:solidFill>
                  <a:schemeClr val="tx1"/>
                </a:solidFill>
              </a:rPr>
              <a:t>CRM Next Best Action (NBA): Analytics Driving Value &amp; Experience</a:t>
            </a:r>
            <a:endParaRPr lang="en-US" sz="1600" b="1" kern="1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kern="1200" dirty="0" smtClean="0">
                <a:solidFill>
                  <a:schemeClr val="accent5"/>
                </a:solidFill>
              </a:rPr>
              <a:t>Predictive models: The Analytical Heart of CRM NBA</a:t>
            </a:r>
          </a:p>
          <a:p>
            <a:pPr lvl="0">
              <a:buNone/>
            </a:pPr>
            <a:r>
              <a:rPr lang="en-US" kern="1200" dirty="0" smtClean="0">
                <a:solidFill>
                  <a:schemeClr val="accent5"/>
                </a:solidFill>
              </a:rPr>
              <a:t>Metrics of CRM NBA’s Business Impact</a:t>
            </a:r>
          </a:p>
          <a:p>
            <a:pPr marL="227013" indent="-227013">
              <a:buNone/>
            </a:pPr>
            <a:r>
              <a:rPr lang="en-US" dirty="0" smtClean="0">
                <a:solidFill>
                  <a:schemeClr val="accent5"/>
                </a:solidFill>
              </a:rPr>
              <a:t>Case Studies: Next Best Action in CRM</a:t>
            </a:r>
          </a:p>
          <a:p>
            <a:pPr marL="227013" indent="-227013">
              <a:buNone/>
            </a:pPr>
            <a:r>
              <a:rPr lang="en-US" dirty="0" smtClean="0">
                <a:solidFill>
                  <a:schemeClr val="accent5"/>
                </a:solidFill>
              </a:rPr>
              <a:t>Recommendations for BP and CRM professionals</a:t>
            </a:r>
          </a:p>
          <a:p>
            <a:pPr marL="227013" indent="-227013">
              <a:buNone/>
            </a:pPr>
            <a:r>
              <a:rPr lang="en-US" dirty="0" smtClean="0">
                <a:solidFill>
                  <a:schemeClr val="accent5"/>
                </a:solidFill>
              </a:rPr>
              <a:t>Q&amp;A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2588" cy="914400"/>
          </a:xfrm>
        </p:spPr>
        <p:txBody>
          <a:bodyPr/>
          <a:lstStyle/>
          <a:p>
            <a:r>
              <a:rPr lang="en-US" dirty="0" smtClean="0"/>
              <a:t>Quality of experience thrives on proactive guidance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860431" y="6100803"/>
            <a:ext cx="461162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Company Strategy Guides Expectations For A Customer Experience Strategy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872306" y="5961412"/>
            <a:ext cx="4445367" cy="21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 baseline="0" dirty="0" smtClean="0">
                <a:solidFill>
                  <a:srgbClr val="305B7D"/>
                </a:solidFill>
              </a:rPr>
              <a:t>September 2010 </a:t>
            </a:r>
            <a:r>
              <a:rPr lang="en-US" sz="1000" b="1" baseline="0" dirty="0" smtClean="0">
                <a:solidFill>
                  <a:srgbClr val="305B7D"/>
                </a:solidFill>
              </a:rPr>
              <a:t>“What Is The Right Customer Experience Strategy?”</a:t>
            </a:r>
            <a:r>
              <a:rPr lang="en-US" sz="1000" baseline="0" dirty="0" smtClean="0"/>
              <a:t> </a:t>
            </a:r>
            <a:endParaRPr lang="en-US" sz="1000" baseline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801" y="2621475"/>
            <a:ext cx="5777865" cy="326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Callout 8"/>
          <p:cNvSpPr/>
          <p:nvPr/>
        </p:nvSpPr>
        <p:spPr bwMode="auto">
          <a:xfrm>
            <a:off x="178131" y="1282533"/>
            <a:ext cx="3693228" cy="1140032"/>
          </a:xfrm>
          <a:prstGeom prst="wedgeEllipseCallout">
            <a:avLst>
              <a:gd name="adj1" fmla="val 28941"/>
              <a:gd name="adj2" fmla="val 62780"/>
            </a:avLst>
          </a:prstGeom>
          <a:solidFill>
            <a:schemeClr val="accent4">
              <a:lumMod val="60000"/>
              <a:lumOff val="40000"/>
            </a:schemeClr>
          </a:solidFill>
          <a:ln w="38100" cap="sq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/>
              <a:t>Stuff they taught you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/>
              <a:t>in MBA school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5189516" y="1223156"/>
            <a:ext cx="3728852" cy="1199411"/>
          </a:xfrm>
          <a:prstGeom prst="wedgeEllipseCallout">
            <a:avLst>
              <a:gd name="adj1" fmla="val -25282"/>
              <a:gd name="adj2" fmla="val 67410"/>
            </a:avLst>
          </a:prstGeom>
          <a:solidFill>
            <a:schemeClr val="accent4">
              <a:lumMod val="60000"/>
              <a:lumOff val="40000"/>
            </a:schemeClr>
          </a:solidFill>
          <a:ln w="38100" cap="sq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/>
              <a:t>Stuff that NBA will help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/>
              <a:t>your company accomplish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295400" y="1668517"/>
            <a:ext cx="6400800" cy="3894083"/>
            <a:chOff x="1371600" y="1897117"/>
            <a:chExt cx="6400800" cy="3894083"/>
          </a:xfrm>
        </p:grpSpPr>
        <p:sp>
          <p:nvSpPr>
            <p:cNvPr id="7172" name="Rounded Rectangle 8"/>
            <p:cNvSpPr>
              <a:spLocks noChangeArrowheads="1"/>
            </p:cNvSpPr>
            <p:nvPr/>
          </p:nvSpPr>
          <p:spPr bwMode="auto">
            <a:xfrm>
              <a:off x="1371600" y="1897117"/>
              <a:ext cx="6362700" cy="389408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rgbClr val="1B4075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73" name="Text Box 12"/>
            <p:cNvSpPr txBox="1">
              <a:spLocks noChangeArrowheads="1"/>
            </p:cNvSpPr>
            <p:nvPr/>
          </p:nvSpPr>
          <p:spPr bwMode="auto">
            <a:xfrm>
              <a:off x="1689977" y="2017316"/>
              <a:ext cx="5736527" cy="350865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40000"/>
                </a:spcBef>
                <a:buClr>
                  <a:schemeClr val="bg2"/>
                </a:buClr>
              </a:pPr>
              <a:r>
                <a:rPr lang="en-US" altLang="zh-CN" sz="5400" dirty="0" smtClean="0">
                  <a:ea typeface="宋体"/>
                  <a:cs typeface="宋体"/>
                </a:rPr>
                <a:t>Next Best Action</a:t>
              </a:r>
              <a:r>
                <a:rPr lang="en-US" altLang="zh-CN" sz="2800" dirty="0" smtClean="0">
                  <a:ea typeface="宋体"/>
                  <a:cs typeface="宋体"/>
                </a:rPr>
                <a:t/>
              </a:r>
              <a:br>
                <a:rPr lang="en-US" altLang="zh-CN" sz="2800" dirty="0" smtClean="0">
                  <a:ea typeface="宋体"/>
                  <a:cs typeface="宋体"/>
                </a:rPr>
              </a:br>
              <a:r>
                <a:rPr lang="en-US" altLang="zh-CN" sz="2800" dirty="0" smtClean="0">
                  <a:ea typeface="宋体"/>
                  <a:cs typeface="宋体"/>
                </a:rPr>
                <a:t/>
              </a:r>
              <a:br>
                <a:rPr lang="en-US" altLang="zh-CN" sz="2800" dirty="0" smtClean="0">
                  <a:ea typeface="宋体"/>
                  <a:cs typeface="宋体"/>
                </a:rPr>
              </a:br>
              <a:r>
                <a:rPr lang="en-US" sz="2800" dirty="0" smtClean="0"/>
                <a:t>best practices for proactively guiding and optimizing all offers, interactions, and experiences across all customer-facing channels</a:t>
              </a:r>
              <a:r>
                <a:rPr lang="en-US" sz="2800" dirty="0"/>
                <a:t>, </a:t>
              </a:r>
              <a:r>
                <a:rPr lang="en-US" sz="2800" dirty="0" smtClean="0"/>
                <a:t>processes</a:t>
              </a:r>
              <a:r>
                <a:rPr lang="en-US" sz="2800" dirty="0"/>
                <a:t>, and </a:t>
              </a:r>
              <a:r>
                <a:rPr lang="en-US" sz="2800" dirty="0" smtClean="0"/>
                <a:t>roles</a:t>
              </a:r>
              <a:endParaRPr lang="en-US" sz="2800" b="1" dirty="0"/>
            </a:p>
          </p:txBody>
        </p:sp>
        <p:sp>
          <p:nvSpPr>
            <p:cNvPr id="11" name="Double Bracket 10"/>
            <p:cNvSpPr/>
            <p:nvPr/>
          </p:nvSpPr>
          <p:spPr bwMode="auto">
            <a:xfrm>
              <a:off x="1371600" y="1905000"/>
              <a:ext cx="6400800" cy="3886200"/>
            </a:xfrm>
            <a:prstGeom prst="bracketPair">
              <a:avLst/>
            </a:prstGeom>
            <a:noFill/>
            <a:ln w="57150" cap="sq" cmpd="sng" algn="ctr">
              <a:solidFill>
                <a:srgbClr val="B2D2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4320" tIns="365760" rIns="274320" bIns="365760" anchor="ctr"/>
            <a:lstStyle/>
            <a:p>
              <a:pPr algn="l" eaLnBrk="0" hangingPunct="0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defRPr/>
              </a:pPr>
              <a:endParaRPr lang="en-US" altLang="en-US" sz="2400" dirty="0">
                <a:latin typeface="Arial" pitchFamily="34" charset="0"/>
              </a:endParaRPr>
            </a:p>
          </p:txBody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914400"/>
          </a:xfrm>
        </p:spPr>
        <p:txBody>
          <a:bodyPr/>
          <a:lstStyle/>
          <a:p>
            <a:r>
              <a:rPr lang="en-US" dirty="0" smtClean="0"/>
              <a:t>Experiences: guided &amp; tuned through Next Best Action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228600" y="2286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6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Next Best Action: heart of agile CRM processes</a:t>
            </a:r>
            <a:endParaRPr lang="en-US" sz="26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867400" y="1975652"/>
            <a:ext cx="3276600" cy="2601218"/>
            <a:chOff x="5867400" y="1975652"/>
            <a:chExt cx="3276600" cy="2601218"/>
          </a:xfrm>
        </p:grpSpPr>
        <p:sp>
          <p:nvSpPr>
            <p:cNvPr id="29" name="Oval 28"/>
            <p:cNvSpPr/>
            <p:nvPr/>
          </p:nvSpPr>
          <p:spPr bwMode="auto">
            <a:xfrm>
              <a:off x="7467600" y="3129070"/>
              <a:ext cx="1447800" cy="1447800"/>
            </a:xfrm>
            <a:prstGeom prst="ellipse">
              <a:avLst/>
            </a:prstGeom>
            <a:solidFill>
              <a:srgbClr val="AECEDE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Best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sz="18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usiness outcomes</a:t>
              </a:r>
              <a:endParaRPr kumimoji="0" lang="en-US" sz="1800" b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5867400" y="3167170"/>
              <a:ext cx="1524000" cy="1371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PRODUCING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62800" y="1975652"/>
              <a:ext cx="1981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/>
                <a:t>What’s the optimal result that you can achieve with each guided action?</a:t>
              </a:r>
              <a:endParaRPr lang="en-US" sz="1600" i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10098" y="1899452"/>
            <a:ext cx="3051959" cy="2753618"/>
            <a:chOff x="3610098" y="1899452"/>
            <a:chExt cx="3051959" cy="2753618"/>
          </a:xfrm>
        </p:grpSpPr>
        <p:sp>
          <p:nvSpPr>
            <p:cNvPr id="30" name="Oval 29"/>
            <p:cNvSpPr/>
            <p:nvPr/>
          </p:nvSpPr>
          <p:spPr bwMode="auto">
            <a:xfrm>
              <a:off x="4495800" y="3052870"/>
              <a:ext cx="1219200" cy="16002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Next Best Actions</a:t>
              </a:r>
              <a:endParaRPr kumimoji="0" lang="en-US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10098" y="1899452"/>
              <a:ext cx="30519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/>
                <a:t>What’s the optimal offer, response, or other action that you can offer at each step in each business process?</a:t>
              </a:r>
              <a:endParaRPr lang="en-US" sz="1600" i="1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239000" y="4653070"/>
            <a:ext cx="1752600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Better experiences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3276600" y="3129070"/>
            <a:ext cx="11430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GUIDING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543800" y="5415070"/>
            <a:ext cx="1219200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Boosted value</a:t>
            </a:r>
            <a:endParaRPr lang="en-US" sz="1800" dirty="0"/>
          </a:p>
        </p:txBody>
      </p:sp>
      <p:grpSp>
        <p:nvGrpSpPr>
          <p:cNvPr id="2" name="Group 43"/>
          <p:cNvGrpSpPr/>
          <p:nvPr/>
        </p:nvGrpSpPr>
        <p:grpSpPr>
          <a:xfrm>
            <a:off x="304800" y="2367070"/>
            <a:ext cx="2895600" cy="2711177"/>
            <a:chOff x="76200" y="2318023"/>
            <a:chExt cx="3649222" cy="2711177"/>
          </a:xfrm>
        </p:grpSpPr>
        <p:sp>
          <p:nvSpPr>
            <p:cNvPr id="53" name="Oval 52"/>
            <p:cNvSpPr/>
            <p:nvPr/>
          </p:nvSpPr>
          <p:spPr bwMode="auto">
            <a:xfrm>
              <a:off x="76200" y="2318023"/>
              <a:ext cx="3649222" cy="2711177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304800" y="2470423"/>
              <a:ext cx="3276600" cy="2438400"/>
            </a:xfrm>
            <a:prstGeom prst="ellipse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 smtClean="0">
                  <a:latin typeface="Arial" charset="0"/>
                </a:rPr>
                <a:t>CRM NBA process platform</a:t>
              </a: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 bwMode="auto">
          <a:xfrm>
            <a:off x="76200" y="919270"/>
            <a:ext cx="8915400" cy="75713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800" b="1" i="1" dirty="0" smtClean="0"/>
              <a:t>You optimize customers’ quality of experience  through every interaction across the CRM lifecycle.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152400" y="5338870"/>
            <a:ext cx="6629400" cy="75713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800" b="1" i="1" dirty="0" smtClean="0"/>
              <a:t>If you’re retaining customers &amp; growing the relationship, you are probably giving them worthwhile experiences!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1" grpId="0" animBg="1"/>
      <p:bldP spid="27" grpId="0" animBg="1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411163"/>
          </a:xfrm>
        </p:spPr>
        <p:txBody>
          <a:bodyPr/>
          <a:lstStyle/>
          <a:p>
            <a:r>
              <a:rPr lang="en-US" dirty="0" smtClean="0"/>
              <a:t>Experience shaped through every CRM NBA </a:t>
            </a:r>
            <a:r>
              <a:rPr lang="en-US" dirty="0" err="1" smtClean="0"/>
              <a:t>touchpoint</a:t>
            </a:r>
            <a:endParaRPr lang="en-US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62800" y="1600200"/>
            <a:ext cx="1849596" cy="4572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marL="225425" indent="-225425">
              <a:spcBef>
                <a:spcPts val="0"/>
              </a:spcBef>
            </a:pPr>
            <a:r>
              <a:rPr lang="en-US" sz="1400" dirty="0" smtClean="0"/>
              <a:t>Identify customer</a:t>
            </a:r>
          </a:p>
          <a:p>
            <a:pPr marL="225425" indent="-225425">
              <a:spcBef>
                <a:spcPts val="0"/>
              </a:spcBef>
            </a:pPr>
            <a:r>
              <a:rPr lang="en-US" sz="1400" dirty="0" smtClean="0"/>
              <a:t>Qualify customer</a:t>
            </a:r>
          </a:p>
          <a:p>
            <a:pPr marL="225425" indent="-225425">
              <a:spcBef>
                <a:spcPts val="0"/>
              </a:spcBef>
            </a:pPr>
            <a:r>
              <a:rPr lang="en-US" sz="1400" dirty="0" smtClean="0"/>
              <a:t>Onboard customer</a:t>
            </a:r>
          </a:p>
          <a:p>
            <a:pPr marL="225425" indent="-225425">
              <a:spcBef>
                <a:spcPts val="0"/>
              </a:spcBef>
            </a:pPr>
            <a:r>
              <a:rPr lang="en-US" sz="1400" dirty="0" smtClean="0"/>
              <a:t>Retain customer</a:t>
            </a:r>
          </a:p>
          <a:p>
            <a:pPr marL="225425" indent="-225425">
              <a:spcBef>
                <a:spcPts val="0"/>
              </a:spcBef>
            </a:pPr>
            <a:r>
              <a:rPr lang="en-US" sz="1400" dirty="0" smtClean="0"/>
              <a:t>Grow customer relationship</a:t>
            </a:r>
          </a:p>
          <a:p>
            <a:pPr marL="225425" indent="-225425">
              <a:spcBef>
                <a:spcPts val="0"/>
              </a:spcBef>
            </a:pPr>
            <a:r>
              <a:rPr lang="en-US" sz="1400" dirty="0" smtClean="0"/>
              <a:t>Listen to customer voice</a:t>
            </a:r>
          </a:p>
          <a:p>
            <a:pPr marL="225425" indent="-225425">
              <a:spcBef>
                <a:spcPts val="0"/>
              </a:spcBef>
            </a:pPr>
            <a:r>
              <a:rPr lang="en-US" sz="1400" dirty="0" smtClean="0"/>
              <a:t>Resolve customer issues</a:t>
            </a:r>
          </a:p>
          <a:p>
            <a:pPr marL="225425" indent="-225425">
              <a:spcBef>
                <a:spcPts val="0"/>
              </a:spcBef>
            </a:pPr>
            <a:r>
              <a:rPr lang="en-US" sz="1400" dirty="0" smtClean="0"/>
              <a:t>Target customer offers</a:t>
            </a:r>
          </a:p>
          <a:p>
            <a:pPr marL="225425" indent="-225425">
              <a:spcBef>
                <a:spcPts val="0"/>
              </a:spcBef>
            </a:pPr>
            <a:r>
              <a:rPr lang="en-US" sz="1400" dirty="0" smtClean="0"/>
              <a:t>Maximize campaign lift</a:t>
            </a:r>
          </a:p>
          <a:p>
            <a:pPr marL="225425" indent="-225425">
              <a:spcBef>
                <a:spcPts val="0"/>
              </a:spcBef>
            </a:pPr>
            <a:r>
              <a:rPr lang="en-US" sz="1400" dirty="0" smtClean="0"/>
              <a:t>Proactively resolve issues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62800" y="816114"/>
            <a:ext cx="1828800" cy="70788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Better experiences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162800" y="6248400"/>
            <a:ext cx="184182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Boosted value</a:t>
            </a:r>
            <a:endParaRPr lang="en-US" dirty="0"/>
          </a:p>
        </p:txBody>
      </p:sp>
      <p:grpSp>
        <p:nvGrpSpPr>
          <p:cNvPr id="2" name="Group 44"/>
          <p:cNvGrpSpPr/>
          <p:nvPr/>
        </p:nvGrpSpPr>
        <p:grpSpPr>
          <a:xfrm>
            <a:off x="5520558" y="1103665"/>
            <a:ext cx="1489842" cy="5159922"/>
            <a:chOff x="7501758" y="1009650"/>
            <a:chExt cx="1489842" cy="5159922"/>
          </a:xfrm>
        </p:grpSpPr>
        <p:sp>
          <p:nvSpPr>
            <p:cNvPr id="46" name="Rectangle 45"/>
            <p:cNvSpPr/>
            <p:nvPr/>
          </p:nvSpPr>
          <p:spPr bwMode="auto">
            <a:xfrm>
              <a:off x="7543800" y="3752849"/>
              <a:ext cx="1447800" cy="241672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endParaRPr lang="en-US" sz="2000" dirty="0"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7543800" y="1009650"/>
              <a:ext cx="1447800" cy="2667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endParaRPr lang="en-US" sz="2000" dirty="0">
                <a:latin typeface="Arial" charset="0"/>
              </a:endParaRPr>
            </a:p>
          </p:txBody>
        </p:sp>
        <p:grpSp>
          <p:nvGrpSpPr>
            <p:cNvPr id="3" name="Group 71"/>
            <p:cNvGrpSpPr/>
            <p:nvPr/>
          </p:nvGrpSpPr>
          <p:grpSpPr>
            <a:xfrm>
              <a:off x="7591097" y="1078079"/>
              <a:ext cx="990600" cy="855972"/>
              <a:chOff x="9409387" y="394907"/>
              <a:chExt cx="990600" cy="855972"/>
            </a:xfrm>
          </p:grpSpPr>
          <p:sp>
            <p:nvSpPr>
              <p:cNvPr id="66" name="Text Box 52"/>
              <p:cNvSpPr txBox="1">
                <a:spLocks noChangeArrowheads="1"/>
              </p:cNvSpPr>
              <p:nvPr/>
            </p:nvSpPr>
            <p:spPr bwMode="gray">
              <a:xfrm>
                <a:off x="9409387" y="1066213"/>
                <a:ext cx="990600" cy="1846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Sales</a:t>
                </a:r>
              </a:p>
            </p:txBody>
          </p:sp>
          <p:pic>
            <p:nvPicPr>
              <p:cNvPr id="67" name="Picture 1" descr="C:\Documents and Settings\jkobielus\Local Settings\Temporary Internet Files\Content.IE5\WYJXBTPI\MP900438383[1]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422414" y="394907"/>
                <a:ext cx="960120" cy="676656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77"/>
            <p:cNvGrpSpPr/>
            <p:nvPr/>
          </p:nvGrpSpPr>
          <p:grpSpPr>
            <a:xfrm>
              <a:off x="7601608" y="1956074"/>
              <a:ext cx="990600" cy="833010"/>
              <a:chOff x="9556532" y="1556681"/>
              <a:chExt cx="990600" cy="833010"/>
            </a:xfrm>
          </p:grpSpPr>
          <p:sp>
            <p:nvSpPr>
              <p:cNvPr id="64" name="Text Box 52"/>
              <p:cNvSpPr txBox="1">
                <a:spLocks noChangeArrowheads="1"/>
              </p:cNvSpPr>
              <p:nvPr/>
            </p:nvSpPr>
            <p:spPr bwMode="gray">
              <a:xfrm>
                <a:off x="9556532" y="2205025"/>
                <a:ext cx="990600" cy="1846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Marketing</a:t>
                </a:r>
              </a:p>
            </p:txBody>
          </p:sp>
          <p:pic>
            <p:nvPicPr>
              <p:cNvPr id="65" name="Picture 2" descr="C:\Documents and Settings\jkobielus\Local Settings\Temporary Internet Files\Content.IE5\4D4XIRCA\MP900438367[1]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569888" y="1556681"/>
                <a:ext cx="960120" cy="642823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78"/>
            <p:cNvGrpSpPr/>
            <p:nvPr/>
          </p:nvGrpSpPr>
          <p:grpSpPr>
            <a:xfrm>
              <a:off x="7591099" y="2837026"/>
              <a:ext cx="990600" cy="797009"/>
              <a:chOff x="9314795" y="4077247"/>
              <a:chExt cx="990600" cy="797009"/>
            </a:xfrm>
          </p:grpSpPr>
          <p:sp>
            <p:nvSpPr>
              <p:cNvPr id="62" name="Text Box 52"/>
              <p:cNvSpPr txBox="1">
                <a:spLocks noChangeArrowheads="1"/>
              </p:cNvSpPr>
              <p:nvPr/>
            </p:nvSpPr>
            <p:spPr bwMode="gray">
              <a:xfrm>
                <a:off x="9314795" y="4689590"/>
                <a:ext cx="990600" cy="1846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 smtClean="0"/>
                  <a:t>Service</a:t>
                </a:r>
                <a:endParaRPr lang="en-US" sz="1200" dirty="0"/>
              </a:p>
            </p:txBody>
          </p:sp>
          <p:pic>
            <p:nvPicPr>
              <p:cNvPr id="63" name="Picture 3" descr="C:\Documents and Settings\jkobielus\Local Settings\Temporary Internet Files\Content.IE5\20E2BU61\MP900289522[1]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374571" y="4077247"/>
                <a:ext cx="914400" cy="609600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oup 85"/>
            <p:cNvGrpSpPr/>
            <p:nvPr/>
          </p:nvGrpSpPr>
          <p:grpSpPr>
            <a:xfrm>
              <a:off x="7501758" y="5020984"/>
              <a:ext cx="1295400" cy="1131057"/>
              <a:chOff x="7501758" y="5020984"/>
              <a:chExt cx="1295400" cy="1131057"/>
            </a:xfrm>
          </p:grpSpPr>
          <p:sp>
            <p:nvSpPr>
              <p:cNvPr id="60" name="Text Box 52"/>
              <p:cNvSpPr txBox="1">
                <a:spLocks noChangeArrowheads="1"/>
              </p:cNvSpPr>
              <p:nvPr/>
            </p:nvSpPr>
            <p:spPr bwMode="gray">
              <a:xfrm>
                <a:off x="7501758" y="5967375"/>
                <a:ext cx="1295400" cy="1846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Manufacturing</a:t>
                </a:r>
              </a:p>
            </p:txBody>
          </p:sp>
          <p:pic>
            <p:nvPicPr>
              <p:cNvPr id="61" name="Picture 7" descr="C:\Documents and Settings\jkobielus\Local Settings\Temporary Internet Files\Content.IE5\RRUOZ45O\MP900402690[1]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704086" y="5020984"/>
                <a:ext cx="924910" cy="914197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84"/>
            <p:cNvGrpSpPr/>
            <p:nvPr/>
          </p:nvGrpSpPr>
          <p:grpSpPr>
            <a:xfrm>
              <a:off x="7719848" y="3815092"/>
              <a:ext cx="838200" cy="1157209"/>
              <a:chOff x="9527628" y="1029850"/>
              <a:chExt cx="838200" cy="1157209"/>
            </a:xfrm>
          </p:grpSpPr>
          <p:sp>
            <p:nvSpPr>
              <p:cNvPr id="58" name="Text Box 52"/>
              <p:cNvSpPr txBox="1">
                <a:spLocks noChangeArrowheads="1"/>
              </p:cNvSpPr>
              <p:nvPr/>
            </p:nvSpPr>
            <p:spPr bwMode="gray">
              <a:xfrm>
                <a:off x="9527628" y="2002393"/>
                <a:ext cx="838200" cy="1846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Fulfillment</a:t>
                </a:r>
              </a:p>
            </p:txBody>
          </p:sp>
          <p:pic>
            <p:nvPicPr>
              <p:cNvPr id="59" name="Picture 8" descr="C:\Documents and Settings\jkobielus\Local Settings\Temporary Internet Files\Content.IE5\20E2BU61\MP900386154[1]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9670011" y="1029850"/>
                <a:ext cx="609600" cy="9144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3" name="TextBox 60"/>
          <p:cNvSpPr txBox="1">
            <a:spLocks noChangeArrowheads="1"/>
          </p:cNvSpPr>
          <p:nvPr/>
        </p:nvSpPr>
        <p:spPr bwMode="auto">
          <a:xfrm rot="16200000">
            <a:off x="5719730" y="2448270"/>
            <a:ext cx="2133600" cy="33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Front office/CRM</a:t>
            </a:r>
          </a:p>
        </p:txBody>
      </p:sp>
      <p:sp>
        <p:nvSpPr>
          <p:cNvPr id="84" name="TextBox 61"/>
          <p:cNvSpPr txBox="1">
            <a:spLocks noChangeArrowheads="1"/>
          </p:cNvSpPr>
          <p:nvPr/>
        </p:nvSpPr>
        <p:spPr bwMode="auto">
          <a:xfrm rot="16200000">
            <a:off x="5438058" y="4918855"/>
            <a:ext cx="28085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Back office/ERP, finance, </a:t>
            </a:r>
            <a:r>
              <a:rPr lang="en-US" sz="1400" dirty="0" smtClean="0"/>
              <a:t>etc</a:t>
            </a:r>
            <a:r>
              <a:rPr lang="en-US" sz="1400" dirty="0"/>
              <a:t>.</a:t>
            </a:r>
          </a:p>
        </p:txBody>
      </p:sp>
      <p:grpSp>
        <p:nvGrpSpPr>
          <p:cNvPr id="8" name="Group 44"/>
          <p:cNvGrpSpPr/>
          <p:nvPr/>
        </p:nvGrpSpPr>
        <p:grpSpPr>
          <a:xfrm>
            <a:off x="76200" y="2209800"/>
            <a:ext cx="5410200" cy="2711177"/>
            <a:chOff x="76200" y="2318023"/>
            <a:chExt cx="5410200" cy="2711177"/>
          </a:xfrm>
        </p:grpSpPr>
        <p:grpSp>
          <p:nvGrpSpPr>
            <p:cNvPr id="9" name="Group 43"/>
            <p:cNvGrpSpPr/>
            <p:nvPr/>
          </p:nvGrpSpPr>
          <p:grpSpPr>
            <a:xfrm>
              <a:off x="76200" y="2318023"/>
              <a:ext cx="3649222" cy="2711177"/>
              <a:chOff x="76200" y="2318023"/>
              <a:chExt cx="3649222" cy="2711177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6200" y="2318023"/>
                <a:ext cx="3649222" cy="2711177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28600" y="2394223"/>
                <a:ext cx="3276600" cy="2590800"/>
              </a:xfrm>
              <a:prstGeom prst="ellipse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 smtClean="0">
                    <a:latin typeface="Arial" charset="0"/>
                  </a:rPr>
                  <a:t>CRM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 smtClean="0">
                    <a:latin typeface="Arial" charset="0"/>
                  </a:rPr>
                  <a:t>NBA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 smtClean="0">
                    <a:latin typeface="Arial" charset="0"/>
                  </a:rPr>
                  <a:t>process platform</a:t>
                </a:r>
                <a:endPara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2" name="Right Arrow 41"/>
            <p:cNvSpPr/>
            <p:nvPr/>
          </p:nvSpPr>
          <p:spPr>
            <a:xfrm>
              <a:off x="3810000" y="2590800"/>
              <a:ext cx="1676400" cy="2362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NEXT BEST ACTION</a:t>
              </a:r>
            </a:p>
            <a:p>
              <a:pPr algn="ctr"/>
              <a:r>
                <a:rPr lang="en-US" sz="1600" dirty="0" smtClean="0"/>
                <a:t>GUIDANCE</a:t>
              </a:r>
              <a:endParaRPr lang="en-US" sz="1600" dirty="0"/>
            </a:p>
          </p:txBody>
        </p:sp>
      </p:grpSp>
      <p:pic>
        <p:nvPicPr>
          <p:cNvPr id="89" name="Picture 13" descr="C:\Documents and Settings\jkobielus\Local Settings\Temporary Internet Files\Content.IE5\UYNU81XT\MP900442661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97091" y="5029200"/>
            <a:ext cx="1703509" cy="1143000"/>
          </a:xfrm>
          <a:prstGeom prst="rect">
            <a:avLst/>
          </a:prstGeom>
          <a:noFill/>
        </p:spPr>
      </p:pic>
      <p:pic>
        <p:nvPicPr>
          <p:cNvPr id="90" name="Picture 5" descr="C:\Documents and Settings\jkobielus\Local Settings\Temporary Internet Files\Content.IE5\U7Y86YM8\MP900386362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1068600"/>
            <a:ext cx="1006872" cy="1522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0550" y="114300"/>
            <a:ext cx="8002588" cy="914400"/>
          </a:xfrm>
        </p:spPr>
        <p:txBody>
          <a:bodyPr/>
          <a:lstStyle/>
          <a:p>
            <a:r>
              <a:rPr lang="en-US" dirty="0" smtClean="0"/>
              <a:t>Drive experience optimization into CRM operations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6248400" cy="4576763"/>
          </a:xfrm>
        </p:spPr>
        <p:txBody>
          <a:bodyPr/>
          <a:lstStyle/>
          <a:p>
            <a:r>
              <a:rPr lang="en-US" dirty="0" smtClean="0"/>
              <a:t>CRM NBA show leverage experience-boosting investments in:</a:t>
            </a:r>
          </a:p>
          <a:p>
            <a:pPr lvl="1"/>
            <a:r>
              <a:rPr lang="en-US" dirty="0" smtClean="0"/>
              <a:t>decision automation, sentiment analysis, conversation management, dynamic case management, knowledge management, and social networking</a:t>
            </a:r>
          </a:p>
          <a:p>
            <a:r>
              <a:rPr lang="en-US" dirty="0" smtClean="0"/>
              <a:t>Use NBA to:</a:t>
            </a:r>
          </a:p>
          <a:p>
            <a:pPr lvl="1"/>
            <a:r>
              <a:rPr lang="en-US" dirty="0" smtClean="0"/>
              <a:t>identify burning issues</a:t>
            </a:r>
          </a:p>
          <a:p>
            <a:pPr lvl="1"/>
            <a:r>
              <a:rPr lang="en-US" dirty="0" smtClean="0"/>
              <a:t>automatically escalate them, via dynamic case management systems, to customer service reps who can respond to issues and defuse them before they become showstoppers.</a:t>
            </a:r>
          </a:p>
          <a:p>
            <a:r>
              <a:rPr lang="en-US" dirty="0" smtClean="0"/>
              <a:t>The next best experience should be:</a:t>
            </a:r>
          </a:p>
          <a:p>
            <a:pPr lvl="1"/>
            <a:r>
              <a:rPr lang="en-US" dirty="0" smtClean="0"/>
              <a:t>the one you deliver to a customer who is delighted by your apparently seamless ability to deliver continuous satisfaction tailored to their precise needs and situation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6900042" y="2133600"/>
            <a:ext cx="1447800" cy="2667000"/>
            <a:chOff x="6900042" y="1033401"/>
            <a:chExt cx="1447800" cy="2667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6900042" y="1033401"/>
              <a:ext cx="1447800" cy="2667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endParaRPr lang="en-US" sz="2000" dirty="0">
                <a:latin typeface="Arial" charset="0"/>
              </a:endParaRPr>
            </a:p>
          </p:txBody>
        </p:sp>
        <p:grpSp>
          <p:nvGrpSpPr>
            <p:cNvPr id="3" name="Group 71"/>
            <p:cNvGrpSpPr/>
            <p:nvPr/>
          </p:nvGrpSpPr>
          <p:grpSpPr>
            <a:xfrm>
              <a:off x="6947339" y="1101830"/>
              <a:ext cx="990600" cy="855972"/>
              <a:chOff x="9409387" y="394907"/>
              <a:chExt cx="990600" cy="855972"/>
            </a:xfrm>
          </p:grpSpPr>
          <p:sp>
            <p:nvSpPr>
              <p:cNvPr id="15" name="Text Box 52"/>
              <p:cNvSpPr txBox="1">
                <a:spLocks noChangeArrowheads="1"/>
              </p:cNvSpPr>
              <p:nvPr/>
            </p:nvSpPr>
            <p:spPr bwMode="gray">
              <a:xfrm>
                <a:off x="9409387" y="1066213"/>
                <a:ext cx="990600" cy="1846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Sales</a:t>
                </a:r>
              </a:p>
            </p:txBody>
          </p:sp>
          <p:pic>
            <p:nvPicPr>
              <p:cNvPr id="16" name="Picture 1" descr="C:\Documents and Settings\jkobielus\Local Settings\Temporary Internet Files\Content.IE5\WYJXBTPI\MP900438383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422414" y="394907"/>
                <a:ext cx="960120" cy="676656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77"/>
            <p:cNvGrpSpPr/>
            <p:nvPr/>
          </p:nvGrpSpPr>
          <p:grpSpPr>
            <a:xfrm>
              <a:off x="6957850" y="1979825"/>
              <a:ext cx="990600" cy="833010"/>
              <a:chOff x="9556532" y="1556681"/>
              <a:chExt cx="990600" cy="833010"/>
            </a:xfrm>
          </p:grpSpPr>
          <p:sp>
            <p:nvSpPr>
              <p:cNvPr id="13" name="Text Box 52"/>
              <p:cNvSpPr txBox="1">
                <a:spLocks noChangeArrowheads="1"/>
              </p:cNvSpPr>
              <p:nvPr/>
            </p:nvSpPr>
            <p:spPr bwMode="gray">
              <a:xfrm>
                <a:off x="9556532" y="2205025"/>
                <a:ext cx="990600" cy="1846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Marketing</a:t>
                </a:r>
              </a:p>
            </p:txBody>
          </p:sp>
          <p:pic>
            <p:nvPicPr>
              <p:cNvPr id="14" name="Picture 2" descr="C:\Documents and Settings\jkobielus\Local Settings\Temporary Internet Files\Content.IE5\4D4XIRCA\MP900438367[1]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569888" y="1556681"/>
                <a:ext cx="960120" cy="642823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78"/>
            <p:cNvGrpSpPr/>
            <p:nvPr/>
          </p:nvGrpSpPr>
          <p:grpSpPr>
            <a:xfrm>
              <a:off x="6947341" y="2860777"/>
              <a:ext cx="990600" cy="797009"/>
              <a:chOff x="9314795" y="4077247"/>
              <a:chExt cx="990600" cy="797009"/>
            </a:xfrm>
          </p:grpSpPr>
          <p:sp>
            <p:nvSpPr>
              <p:cNvPr id="10" name="Text Box 52"/>
              <p:cNvSpPr txBox="1">
                <a:spLocks noChangeArrowheads="1"/>
              </p:cNvSpPr>
              <p:nvPr/>
            </p:nvSpPr>
            <p:spPr bwMode="gray">
              <a:xfrm>
                <a:off x="9314795" y="4689590"/>
                <a:ext cx="990600" cy="1846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 smtClean="0"/>
                  <a:t>Service</a:t>
                </a:r>
                <a:endParaRPr lang="en-US" sz="1200" dirty="0"/>
              </a:p>
            </p:txBody>
          </p:sp>
          <p:pic>
            <p:nvPicPr>
              <p:cNvPr id="12" name="Picture 3" descr="C:\Documents and Settings\jkobielus\Local Settings\Temporary Internet Files\Content.IE5\20E2BU61\MP900289522[1]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374571" y="4077247"/>
                <a:ext cx="914400" cy="6096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5996"/>
            <a:ext cx="8419605" cy="571500"/>
          </a:xfrm>
        </p:spPr>
        <p:txBody>
          <a:bodyPr/>
          <a:lstStyle/>
          <a:p>
            <a:pPr eaLnBrk="1" hangingPunct="1"/>
            <a:r>
              <a:rPr lang="en-US" dirty="0" smtClean="0"/>
              <a:t>Next Best Action: experience optimization via analytics</a:t>
            </a:r>
          </a:p>
        </p:txBody>
      </p:sp>
      <p:grpSp>
        <p:nvGrpSpPr>
          <p:cNvPr id="2" name="Group 86"/>
          <p:cNvGrpSpPr/>
          <p:nvPr/>
        </p:nvGrpSpPr>
        <p:grpSpPr>
          <a:xfrm>
            <a:off x="76200" y="990600"/>
            <a:ext cx="1066800" cy="4852988"/>
            <a:chOff x="112713" y="1009650"/>
            <a:chExt cx="1066800" cy="4852988"/>
          </a:xfrm>
        </p:grpSpPr>
        <p:sp>
          <p:nvSpPr>
            <p:cNvPr id="18434" name="Flowchart: Magnetic Disk 99"/>
            <p:cNvSpPr>
              <a:spLocks noChangeArrowheads="1"/>
            </p:cNvSpPr>
            <p:nvPr/>
          </p:nvSpPr>
          <p:spPr bwMode="auto">
            <a:xfrm>
              <a:off x="714375" y="1533525"/>
              <a:ext cx="288925" cy="361950"/>
            </a:xfrm>
            <a:prstGeom prst="flowChartMagneticDisk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sz="1400" dirty="0"/>
                <a:t>db</a:t>
              </a:r>
            </a:p>
          </p:txBody>
        </p:sp>
        <p:sp>
          <p:nvSpPr>
            <p:cNvPr id="18437" name="Text Box 31"/>
            <p:cNvSpPr txBox="1">
              <a:spLocks noChangeArrowheads="1"/>
            </p:cNvSpPr>
            <p:nvPr/>
          </p:nvSpPr>
          <p:spPr bwMode="auto">
            <a:xfrm>
              <a:off x="179477" y="1115002"/>
              <a:ext cx="181822" cy="279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b">
              <a:spAutoFit/>
            </a:bodyPr>
            <a:lstStyle/>
            <a:p>
              <a:pPr defTabSz="457200">
                <a:buClr>
                  <a:srgbClr val="000000"/>
                </a:buClr>
                <a:buSzPct val="100000"/>
                <a:buFont typeface="Monotype Sorts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200" b="1" dirty="0">
                <a:cs typeface="Arial" pitchFamily="34" charset="0"/>
              </a:endParaRPr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877888" y="1100138"/>
              <a:ext cx="265112" cy="344487"/>
              <a:chOff x="370" y="2769"/>
              <a:chExt cx="206" cy="217"/>
            </a:xfrm>
          </p:grpSpPr>
          <p:sp>
            <p:nvSpPr>
              <p:cNvPr id="18507" name="AutoShape 33"/>
              <p:cNvSpPr>
                <a:spLocks noChangeArrowheads="1"/>
              </p:cNvSpPr>
              <p:nvPr/>
            </p:nvSpPr>
            <p:spPr bwMode="auto">
              <a:xfrm>
                <a:off x="421" y="2769"/>
                <a:ext cx="155" cy="163"/>
              </a:xfrm>
              <a:prstGeom prst="can">
                <a:avLst>
                  <a:gd name="adj" fmla="val 26290"/>
                </a:avLst>
              </a:prstGeom>
              <a:solidFill>
                <a:schemeClr val="tx1"/>
              </a:solidFill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508" name="AutoShape 34"/>
              <p:cNvSpPr>
                <a:spLocks noChangeArrowheads="1"/>
              </p:cNvSpPr>
              <p:nvPr/>
            </p:nvSpPr>
            <p:spPr bwMode="auto">
              <a:xfrm>
                <a:off x="370" y="2823"/>
                <a:ext cx="155" cy="163"/>
              </a:xfrm>
              <a:prstGeom prst="can">
                <a:avLst>
                  <a:gd name="adj" fmla="val 26290"/>
                </a:avLst>
              </a:prstGeom>
              <a:solidFill>
                <a:schemeClr val="tx1"/>
              </a:solidFill>
              <a:ln w="9360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8440" name="Picture 6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138" y="3067050"/>
              <a:ext cx="373062" cy="341313"/>
            </a:xfrm>
            <a:prstGeom prst="rect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</p:pic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352425" y="2178050"/>
              <a:ext cx="304800" cy="385763"/>
              <a:chOff x="300" y="2769"/>
              <a:chExt cx="236" cy="243"/>
            </a:xfrm>
          </p:grpSpPr>
          <p:sp>
            <p:nvSpPr>
              <p:cNvPr id="18505" name="AutoShape 71"/>
              <p:cNvSpPr>
                <a:spLocks noChangeArrowheads="1"/>
              </p:cNvSpPr>
              <p:nvPr/>
            </p:nvSpPr>
            <p:spPr bwMode="auto">
              <a:xfrm>
                <a:off x="300" y="2769"/>
                <a:ext cx="155" cy="163"/>
              </a:xfrm>
              <a:prstGeom prst="can">
                <a:avLst>
                  <a:gd name="adj" fmla="val 26290"/>
                </a:avLst>
              </a:prstGeom>
              <a:solidFill>
                <a:schemeClr val="tx1"/>
              </a:solidFill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506" name="AutoShape 72"/>
              <p:cNvSpPr>
                <a:spLocks noChangeArrowheads="1"/>
              </p:cNvSpPr>
              <p:nvPr/>
            </p:nvSpPr>
            <p:spPr bwMode="auto">
              <a:xfrm>
                <a:off x="381" y="2849"/>
                <a:ext cx="155" cy="163"/>
              </a:xfrm>
              <a:prstGeom prst="can">
                <a:avLst>
                  <a:gd name="adj" fmla="val 26290"/>
                </a:avLst>
              </a:prstGeom>
              <a:solidFill>
                <a:schemeClr val="tx1"/>
              </a:solidFill>
              <a:ln w="9360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76"/>
            <p:cNvGrpSpPr>
              <a:grpSpLocks/>
            </p:cNvGrpSpPr>
            <p:nvPr/>
          </p:nvGrpSpPr>
          <p:grpSpPr bwMode="auto">
            <a:xfrm>
              <a:off x="609600" y="1924050"/>
              <a:ext cx="276225" cy="411163"/>
              <a:chOff x="163" y="2764"/>
              <a:chExt cx="214" cy="259"/>
            </a:xfrm>
          </p:grpSpPr>
          <p:sp>
            <p:nvSpPr>
              <p:cNvPr id="18503" name="AutoShape 77"/>
              <p:cNvSpPr>
                <a:spLocks noChangeArrowheads="1"/>
              </p:cNvSpPr>
              <p:nvPr/>
            </p:nvSpPr>
            <p:spPr bwMode="auto">
              <a:xfrm>
                <a:off x="222" y="2764"/>
                <a:ext cx="155" cy="163"/>
              </a:xfrm>
              <a:prstGeom prst="can">
                <a:avLst>
                  <a:gd name="adj" fmla="val 26290"/>
                </a:avLst>
              </a:prstGeom>
              <a:solidFill>
                <a:schemeClr val="tx1"/>
              </a:solidFill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504" name="AutoShape 78"/>
              <p:cNvSpPr>
                <a:spLocks noChangeArrowheads="1"/>
              </p:cNvSpPr>
              <p:nvPr/>
            </p:nvSpPr>
            <p:spPr bwMode="auto">
              <a:xfrm>
                <a:off x="163" y="2860"/>
                <a:ext cx="155" cy="163"/>
              </a:xfrm>
              <a:prstGeom prst="can">
                <a:avLst>
                  <a:gd name="adj" fmla="val 26290"/>
                </a:avLst>
              </a:prstGeom>
              <a:solidFill>
                <a:schemeClr val="tx1"/>
              </a:solidFill>
              <a:ln w="9360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8445" name="Picture 6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9125" y="4935538"/>
              <a:ext cx="371475" cy="341312"/>
            </a:xfrm>
            <a:prstGeom prst="rect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</p:pic>
        <p:grpSp>
          <p:nvGrpSpPr>
            <p:cNvPr id="7" name="Group 70"/>
            <p:cNvGrpSpPr>
              <a:grpSpLocks/>
            </p:cNvGrpSpPr>
            <p:nvPr/>
          </p:nvGrpSpPr>
          <p:grpSpPr bwMode="auto">
            <a:xfrm>
              <a:off x="285750" y="3944938"/>
              <a:ext cx="266700" cy="344487"/>
              <a:chOff x="249" y="2769"/>
              <a:chExt cx="206" cy="217"/>
            </a:xfrm>
          </p:grpSpPr>
          <p:sp>
            <p:nvSpPr>
              <p:cNvPr id="18501" name="AutoShape 71"/>
              <p:cNvSpPr>
                <a:spLocks noChangeArrowheads="1"/>
              </p:cNvSpPr>
              <p:nvPr/>
            </p:nvSpPr>
            <p:spPr bwMode="auto">
              <a:xfrm>
                <a:off x="300" y="2769"/>
                <a:ext cx="155" cy="163"/>
              </a:xfrm>
              <a:prstGeom prst="can">
                <a:avLst>
                  <a:gd name="adj" fmla="val 26290"/>
                </a:avLst>
              </a:prstGeom>
              <a:solidFill>
                <a:schemeClr val="tx1"/>
              </a:solidFill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502" name="AutoShape 72"/>
              <p:cNvSpPr>
                <a:spLocks noChangeArrowheads="1"/>
              </p:cNvSpPr>
              <p:nvPr/>
            </p:nvSpPr>
            <p:spPr bwMode="auto">
              <a:xfrm>
                <a:off x="249" y="2823"/>
                <a:ext cx="155" cy="163"/>
              </a:xfrm>
              <a:prstGeom prst="can">
                <a:avLst>
                  <a:gd name="adj" fmla="val 26290"/>
                </a:avLst>
              </a:prstGeom>
              <a:solidFill>
                <a:schemeClr val="tx1"/>
              </a:solidFill>
              <a:ln w="9360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4" name="Rectangle 58"/>
            <p:cNvSpPr>
              <a:spLocks noChangeArrowheads="1"/>
            </p:cNvSpPr>
            <p:nvPr/>
          </p:nvSpPr>
          <p:spPr bwMode="gray">
            <a:xfrm>
              <a:off x="112713" y="1009650"/>
              <a:ext cx="1066800" cy="4852988"/>
            </a:xfrm>
            <a:prstGeom prst="rect">
              <a:avLst/>
            </a:prstGeom>
            <a:noFill/>
            <a:ln w="19050" algn="ctr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en-US" sz="1400" dirty="0">
                <a:latin typeface="Arial" charset="0"/>
              </a:endParaRPr>
            </a:p>
          </p:txBody>
        </p:sp>
        <p:sp>
          <p:nvSpPr>
            <p:cNvPr id="18449" name="Flowchart: Magnetic Disk 100"/>
            <p:cNvSpPr>
              <a:spLocks noChangeArrowheads="1"/>
            </p:cNvSpPr>
            <p:nvPr/>
          </p:nvSpPr>
          <p:spPr bwMode="auto">
            <a:xfrm>
              <a:off x="549275" y="3759200"/>
              <a:ext cx="288925" cy="361950"/>
            </a:xfrm>
            <a:prstGeom prst="flowChartMagneticDisk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sz="1400" dirty="0"/>
                <a:t>db</a:t>
              </a:r>
            </a:p>
          </p:txBody>
        </p:sp>
        <p:sp>
          <p:nvSpPr>
            <p:cNvPr id="18450" name="Flowchart: Magnetic Disk 101"/>
            <p:cNvSpPr>
              <a:spLocks noChangeArrowheads="1"/>
            </p:cNvSpPr>
            <p:nvPr/>
          </p:nvSpPr>
          <p:spPr bwMode="auto">
            <a:xfrm>
              <a:off x="684213" y="2652713"/>
              <a:ext cx="288925" cy="361950"/>
            </a:xfrm>
            <a:prstGeom prst="flowChartMagneticDisk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sz="1400" dirty="0"/>
                <a:t>db</a:t>
              </a:r>
            </a:p>
          </p:txBody>
        </p:sp>
        <p:sp>
          <p:nvSpPr>
            <p:cNvPr id="18451" name="Flowchart: Magnetic Disk 102"/>
            <p:cNvSpPr>
              <a:spLocks noChangeArrowheads="1"/>
            </p:cNvSpPr>
            <p:nvPr/>
          </p:nvSpPr>
          <p:spPr bwMode="auto">
            <a:xfrm>
              <a:off x="717550" y="4516438"/>
              <a:ext cx="290513" cy="361950"/>
            </a:xfrm>
            <a:prstGeom prst="flowChartMagneticDisk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sz="1400" dirty="0"/>
                <a:t>db</a:t>
              </a:r>
            </a:p>
          </p:txBody>
        </p:sp>
        <p:sp>
          <p:nvSpPr>
            <p:cNvPr id="18452" name="Flowchart: Magnetic Disk 103"/>
            <p:cNvSpPr>
              <a:spLocks noChangeArrowheads="1"/>
            </p:cNvSpPr>
            <p:nvPr/>
          </p:nvSpPr>
          <p:spPr bwMode="auto">
            <a:xfrm>
              <a:off x="852488" y="5456238"/>
              <a:ext cx="290512" cy="361950"/>
            </a:xfrm>
            <a:prstGeom prst="flowChartMagneticDisk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sz="1400" dirty="0"/>
                <a:t>db</a:t>
              </a:r>
            </a:p>
          </p:txBody>
        </p:sp>
        <p:sp>
          <p:nvSpPr>
            <p:cNvPr id="18453" name="Flowchart: Magnetic Disk 72"/>
            <p:cNvSpPr>
              <a:spLocks noChangeArrowheads="1"/>
            </p:cNvSpPr>
            <p:nvPr/>
          </p:nvSpPr>
          <p:spPr bwMode="auto">
            <a:xfrm>
              <a:off x="407988" y="1408113"/>
              <a:ext cx="288925" cy="361950"/>
            </a:xfrm>
            <a:prstGeom prst="flowChartMagneticDisk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sz="1400" dirty="0"/>
                <a:t>db</a:t>
              </a:r>
            </a:p>
          </p:txBody>
        </p:sp>
      </p:grpSp>
      <p:cxnSp>
        <p:nvCxnSpPr>
          <p:cNvPr id="18500" name="Straight Connector 87"/>
          <p:cNvCxnSpPr>
            <a:cxnSpLocks noChangeShapeType="1"/>
          </p:cNvCxnSpPr>
          <p:nvPr/>
        </p:nvCxnSpPr>
        <p:spPr bwMode="auto">
          <a:xfrm>
            <a:off x="1066800" y="3400473"/>
            <a:ext cx="457200" cy="1588"/>
          </a:xfrm>
          <a:prstGeom prst="line">
            <a:avLst/>
          </a:prstGeom>
          <a:noFill/>
          <a:ln w="95250" cmpd="tri" algn="ctr">
            <a:solidFill>
              <a:schemeClr val="bg2"/>
            </a:solidFill>
            <a:round/>
            <a:headEnd/>
            <a:tailEnd type="stealth" w="med" len="med"/>
          </a:ln>
        </p:spPr>
      </p:cxn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6019800" y="1557233"/>
            <a:ext cx="1300348" cy="4339695"/>
            <a:chOff x="6091052" y="1677578"/>
            <a:chExt cx="1300348" cy="4340497"/>
          </a:xfrm>
        </p:grpSpPr>
        <p:sp>
          <p:nvSpPr>
            <p:cNvPr id="18459" name="Text Box 65"/>
            <p:cNvSpPr txBox="1">
              <a:spLocks noChangeArrowheads="1"/>
            </p:cNvSpPr>
            <p:nvPr/>
          </p:nvSpPr>
          <p:spPr bwMode="gray">
            <a:xfrm>
              <a:off x="6091052" y="5541591"/>
              <a:ext cx="1169276" cy="1539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en-US" sz="1000" b="1" i="1" u="sng" dirty="0"/>
            </a:p>
          </p:txBody>
        </p:sp>
        <p:grpSp>
          <p:nvGrpSpPr>
            <p:cNvPr id="9" name="Group 76"/>
            <p:cNvGrpSpPr>
              <a:grpSpLocks/>
            </p:cNvGrpSpPr>
            <p:nvPr/>
          </p:nvGrpSpPr>
          <p:grpSpPr bwMode="auto">
            <a:xfrm>
              <a:off x="6091052" y="1677578"/>
              <a:ext cx="1300348" cy="4340497"/>
              <a:chOff x="6091052" y="1677578"/>
              <a:chExt cx="1300348" cy="4340497"/>
            </a:xfrm>
          </p:grpSpPr>
          <p:sp>
            <p:nvSpPr>
              <p:cNvPr id="18461" name="Text Box 33"/>
              <p:cNvSpPr txBox="1">
                <a:spLocks noChangeArrowheads="1"/>
              </p:cNvSpPr>
              <p:nvPr/>
            </p:nvSpPr>
            <p:spPr bwMode="gray">
              <a:xfrm>
                <a:off x="6172200" y="1677578"/>
                <a:ext cx="1219200" cy="430887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en-US" sz="1400" dirty="0"/>
                  <a:t>Self-service portals</a:t>
                </a:r>
              </a:p>
            </p:txBody>
          </p:sp>
          <p:sp>
            <p:nvSpPr>
              <p:cNvPr id="18462" name="Text Box 33"/>
              <p:cNvSpPr txBox="1">
                <a:spLocks noChangeArrowheads="1"/>
              </p:cNvSpPr>
              <p:nvPr/>
            </p:nvSpPr>
            <p:spPr bwMode="gray">
              <a:xfrm>
                <a:off x="6172200" y="2210978"/>
                <a:ext cx="1219200" cy="21544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en-US" sz="1400" dirty="0"/>
                  <a:t>Call center</a:t>
                </a:r>
              </a:p>
            </p:txBody>
          </p:sp>
          <p:sp>
            <p:nvSpPr>
              <p:cNvPr id="18463" name="Text Box 33"/>
              <p:cNvSpPr txBox="1">
                <a:spLocks noChangeArrowheads="1"/>
              </p:cNvSpPr>
              <p:nvPr/>
            </p:nvSpPr>
            <p:spPr bwMode="gray">
              <a:xfrm>
                <a:off x="6172200" y="2541700"/>
                <a:ext cx="1219200" cy="21544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en-US" sz="1400" dirty="0"/>
                  <a:t>Email</a:t>
                </a:r>
              </a:p>
            </p:txBody>
          </p:sp>
          <p:sp>
            <p:nvSpPr>
              <p:cNvPr id="18464" name="Text Box 33"/>
              <p:cNvSpPr txBox="1">
                <a:spLocks noChangeArrowheads="1"/>
              </p:cNvSpPr>
              <p:nvPr/>
            </p:nvSpPr>
            <p:spPr bwMode="gray">
              <a:xfrm>
                <a:off x="6172200" y="2872422"/>
                <a:ext cx="1219200" cy="21544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en-US" sz="1400" dirty="0"/>
                  <a:t>Telephony/IVR</a:t>
                </a:r>
              </a:p>
            </p:txBody>
          </p:sp>
          <p:sp>
            <p:nvSpPr>
              <p:cNvPr id="18465" name="Text Box 33"/>
              <p:cNvSpPr txBox="1">
                <a:spLocks noChangeArrowheads="1"/>
              </p:cNvSpPr>
              <p:nvPr/>
            </p:nvSpPr>
            <p:spPr bwMode="gray">
              <a:xfrm>
                <a:off x="6172200" y="3203144"/>
                <a:ext cx="1219200" cy="21544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en-US" sz="1400" dirty="0"/>
                  <a:t>POS</a:t>
                </a:r>
              </a:p>
            </p:txBody>
          </p:sp>
          <p:sp>
            <p:nvSpPr>
              <p:cNvPr id="18466" name="Text Box 33"/>
              <p:cNvSpPr txBox="1">
                <a:spLocks noChangeArrowheads="1"/>
              </p:cNvSpPr>
              <p:nvPr/>
            </p:nvSpPr>
            <p:spPr bwMode="gray">
              <a:xfrm>
                <a:off x="6172200" y="3533866"/>
                <a:ext cx="1219200" cy="21544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en-US" sz="1400" dirty="0"/>
                  <a:t>Social media</a:t>
                </a:r>
              </a:p>
            </p:txBody>
          </p:sp>
          <p:sp>
            <p:nvSpPr>
              <p:cNvPr id="18467" name="Text Box 33"/>
              <p:cNvSpPr txBox="1">
                <a:spLocks noChangeArrowheads="1"/>
              </p:cNvSpPr>
              <p:nvPr/>
            </p:nvSpPr>
            <p:spPr bwMode="gray">
              <a:xfrm>
                <a:off x="6091052" y="4540474"/>
                <a:ext cx="1219200" cy="1477601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en-US" sz="1200" dirty="0"/>
                  <a:t>Apps serving front office </a:t>
                </a:r>
                <a:r>
                  <a:rPr lang="en-US" sz="1200" dirty="0" smtClean="0"/>
                  <a:t>(call </a:t>
                </a:r>
                <a:r>
                  <a:rPr lang="en-US" sz="1200" dirty="0"/>
                  <a:t>center, customer service, sales, marketing campaign </a:t>
                </a:r>
                <a:r>
                  <a:rPr lang="en-US" sz="1200" dirty="0" smtClean="0"/>
                  <a:t>mgmt., </a:t>
                </a:r>
                <a:r>
                  <a:rPr lang="en-US" sz="1200" dirty="0"/>
                  <a:t>etc.) and back office</a:t>
                </a:r>
              </a:p>
            </p:txBody>
          </p:sp>
        </p:grpSp>
      </p:grpSp>
      <p:sp>
        <p:nvSpPr>
          <p:cNvPr id="105" name="Right Arrow 104"/>
          <p:cNvSpPr/>
          <p:nvPr/>
        </p:nvSpPr>
        <p:spPr bwMode="auto">
          <a:xfrm>
            <a:off x="4419600" y="3048000"/>
            <a:ext cx="1600200" cy="1772992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NEXT BEST ACTION GUIDANCE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43400" y="1155918"/>
            <a:ext cx="175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Recommendations,</a:t>
            </a:r>
            <a:br>
              <a:rPr lang="en-US" sz="1400" i="1" dirty="0" smtClean="0"/>
            </a:br>
            <a:r>
              <a:rPr lang="en-US" sz="1400" i="1" dirty="0" smtClean="0"/>
              <a:t> automated actions, scripted responses,</a:t>
            </a:r>
            <a:br>
              <a:rPr lang="en-US" sz="1400" i="1" dirty="0" smtClean="0"/>
            </a:br>
            <a:r>
              <a:rPr lang="en-US" sz="1400" i="1" dirty="0" smtClean="0"/>
              <a:t>prompts, offers, dynamic portal personalization, &amp; tailored online experiences</a:t>
            </a:r>
            <a:endParaRPr lang="en-US" sz="1400" i="1" dirty="0"/>
          </a:p>
        </p:txBody>
      </p:sp>
      <p:sp>
        <p:nvSpPr>
          <p:cNvPr id="71" name="TextBox 84"/>
          <p:cNvSpPr txBox="1">
            <a:spLocks noChangeArrowheads="1"/>
          </p:cNvSpPr>
          <p:nvPr/>
        </p:nvSpPr>
        <p:spPr bwMode="auto">
          <a:xfrm>
            <a:off x="152400" y="5943600"/>
            <a:ext cx="7181602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800" dirty="0" smtClean="0"/>
              <a:t>EDW = enterprise data warehouse; DA = decision automation; BPM = business process management; BRMS = business rules management systems; PA/DM = predictive analytics and data mining; TA = text analytics; BA= behavioral analytics; CEP = complex event processing, CM = conversation management, KM = knowledge management</a:t>
            </a:r>
            <a:endParaRPr lang="en-US" sz="800" dirty="0"/>
          </a:p>
        </p:txBody>
      </p:sp>
      <p:grpSp>
        <p:nvGrpSpPr>
          <p:cNvPr id="10" name="Group 74"/>
          <p:cNvGrpSpPr/>
          <p:nvPr/>
        </p:nvGrpSpPr>
        <p:grpSpPr>
          <a:xfrm>
            <a:off x="7418631" y="1033401"/>
            <a:ext cx="1489842" cy="5159922"/>
            <a:chOff x="7501758" y="1009650"/>
            <a:chExt cx="1489842" cy="5159922"/>
          </a:xfrm>
        </p:grpSpPr>
        <p:sp>
          <p:nvSpPr>
            <p:cNvPr id="66" name="Rectangle 65"/>
            <p:cNvSpPr/>
            <p:nvPr/>
          </p:nvSpPr>
          <p:spPr bwMode="auto">
            <a:xfrm>
              <a:off x="7543800" y="3752849"/>
              <a:ext cx="1447800" cy="241672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endParaRPr lang="en-US" sz="2000" dirty="0">
                <a:latin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543800" y="1009650"/>
              <a:ext cx="1447800" cy="2667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endParaRPr lang="en-US" sz="2000" dirty="0">
                <a:latin typeface="Arial" charset="0"/>
              </a:endParaRPr>
            </a:p>
          </p:txBody>
        </p:sp>
        <p:grpSp>
          <p:nvGrpSpPr>
            <p:cNvPr id="11" name="Group 71"/>
            <p:cNvGrpSpPr/>
            <p:nvPr/>
          </p:nvGrpSpPr>
          <p:grpSpPr>
            <a:xfrm>
              <a:off x="7591097" y="1078079"/>
              <a:ext cx="990600" cy="855972"/>
              <a:chOff x="9409387" y="394907"/>
              <a:chExt cx="990600" cy="855972"/>
            </a:xfrm>
          </p:grpSpPr>
          <p:sp>
            <p:nvSpPr>
              <p:cNvPr id="18484" name="Text Box 52"/>
              <p:cNvSpPr txBox="1">
                <a:spLocks noChangeArrowheads="1"/>
              </p:cNvSpPr>
              <p:nvPr/>
            </p:nvSpPr>
            <p:spPr bwMode="gray">
              <a:xfrm>
                <a:off x="9409387" y="1066213"/>
                <a:ext cx="990600" cy="1846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Sales</a:t>
                </a:r>
              </a:p>
            </p:txBody>
          </p:sp>
          <p:pic>
            <p:nvPicPr>
              <p:cNvPr id="280577" name="Picture 1" descr="C:\Documents and Settings\jkobielus\Local Settings\Temporary Internet Files\Content.IE5\WYJXBTPI\MP900438383[1]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422414" y="394907"/>
                <a:ext cx="960120" cy="676656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77"/>
            <p:cNvGrpSpPr/>
            <p:nvPr/>
          </p:nvGrpSpPr>
          <p:grpSpPr>
            <a:xfrm>
              <a:off x="7601608" y="1956074"/>
              <a:ext cx="990600" cy="833010"/>
              <a:chOff x="9556532" y="1556681"/>
              <a:chExt cx="990600" cy="833010"/>
            </a:xfrm>
          </p:grpSpPr>
          <p:sp>
            <p:nvSpPr>
              <p:cNvPr id="18480" name="Text Box 52"/>
              <p:cNvSpPr txBox="1">
                <a:spLocks noChangeArrowheads="1"/>
              </p:cNvSpPr>
              <p:nvPr/>
            </p:nvSpPr>
            <p:spPr bwMode="gray">
              <a:xfrm>
                <a:off x="9556532" y="2205025"/>
                <a:ext cx="990600" cy="1846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Marketing</a:t>
                </a:r>
              </a:p>
            </p:txBody>
          </p:sp>
          <p:pic>
            <p:nvPicPr>
              <p:cNvPr id="280578" name="Picture 2" descr="C:\Documents and Settings\jkobielus\Local Settings\Temporary Internet Files\Content.IE5\4D4XIRCA\MP900438367[1]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569888" y="1556681"/>
                <a:ext cx="960120" cy="642823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Group 78"/>
            <p:cNvGrpSpPr/>
            <p:nvPr/>
          </p:nvGrpSpPr>
          <p:grpSpPr>
            <a:xfrm>
              <a:off x="7591099" y="2837026"/>
              <a:ext cx="990600" cy="797009"/>
              <a:chOff x="9314795" y="4077247"/>
              <a:chExt cx="990600" cy="797009"/>
            </a:xfrm>
          </p:grpSpPr>
          <p:sp>
            <p:nvSpPr>
              <p:cNvPr id="18486" name="Text Box 52"/>
              <p:cNvSpPr txBox="1">
                <a:spLocks noChangeArrowheads="1"/>
              </p:cNvSpPr>
              <p:nvPr/>
            </p:nvSpPr>
            <p:spPr bwMode="gray">
              <a:xfrm>
                <a:off x="9314795" y="4689590"/>
                <a:ext cx="990600" cy="1846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 smtClean="0"/>
                  <a:t>Service</a:t>
                </a:r>
                <a:endParaRPr lang="en-US" sz="1200" dirty="0"/>
              </a:p>
            </p:txBody>
          </p:sp>
          <p:pic>
            <p:nvPicPr>
              <p:cNvPr id="280579" name="Picture 3" descr="C:\Documents and Settings\jkobielus\Local Settings\Temporary Internet Files\Content.IE5\20E2BU61\MP900289522[1]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374571" y="4077247"/>
                <a:ext cx="914400" cy="609600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Group 85"/>
            <p:cNvGrpSpPr/>
            <p:nvPr/>
          </p:nvGrpSpPr>
          <p:grpSpPr>
            <a:xfrm>
              <a:off x="7501758" y="5020984"/>
              <a:ext cx="1295400" cy="1131057"/>
              <a:chOff x="7501758" y="5020984"/>
              <a:chExt cx="1295400" cy="1131057"/>
            </a:xfrm>
          </p:grpSpPr>
          <p:sp>
            <p:nvSpPr>
              <p:cNvPr id="18478" name="Text Box 52"/>
              <p:cNvSpPr txBox="1">
                <a:spLocks noChangeArrowheads="1"/>
              </p:cNvSpPr>
              <p:nvPr/>
            </p:nvSpPr>
            <p:spPr bwMode="gray">
              <a:xfrm>
                <a:off x="7501758" y="5967375"/>
                <a:ext cx="1295400" cy="1846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Manufacturing</a:t>
                </a:r>
              </a:p>
            </p:txBody>
          </p:sp>
          <p:pic>
            <p:nvPicPr>
              <p:cNvPr id="280583" name="Picture 7" descr="C:\Documents and Settings\jkobielus\Local Settings\Temporary Internet Files\Content.IE5\RRUOZ45O\MP900402690[1]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704086" y="5020984"/>
                <a:ext cx="924910" cy="914197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Group 84"/>
            <p:cNvGrpSpPr/>
            <p:nvPr/>
          </p:nvGrpSpPr>
          <p:grpSpPr>
            <a:xfrm>
              <a:off x="7719848" y="3815092"/>
              <a:ext cx="838200" cy="1157209"/>
              <a:chOff x="9527628" y="1029850"/>
              <a:chExt cx="838200" cy="1157209"/>
            </a:xfrm>
          </p:grpSpPr>
          <p:sp>
            <p:nvSpPr>
              <p:cNvPr id="18482" name="Text Box 52"/>
              <p:cNvSpPr txBox="1">
                <a:spLocks noChangeArrowheads="1"/>
              </p:cNvSpPr>
              <p:nvPr/>
            </p:nvSpPr>
            <p:spPr bwMode="gray">
              <a:xfrm>
                <a:off x="9527628" y="2002393"/>
                <a:ext cx="838200" cy="1846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Fulfillment</a:t>
                </a:r>
              </a:p>
            </p:txBody>
          </p:sp>
          <p:pic>
            <p:nvPicPr>
              <p:cNvPr id="280584" name="Picture 8" descr="C:\Documents and Settings\jkobielus\Local Settings\Temporary Internet Files\Content.IE5\20E2BU61\MP900386154[1]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670011" y="1029850"/>
                <a:ext cx="609600" cy="9144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8" name="TextBox 60"/>
          <p:cNvSpPr txBox="1">
            <a:spLocks noChangeArrowheads="1"/>
          </p:cNvSpPr>
          <p:nvPr/>
        </p:nvSpPr>
        <p:spPr bwMode="auto">
          <a:xfrm rot="16200000">
            <a:off x="7641554" y="2271128"/>
            <a:ext cx="2133600" cy="33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Front office/CRM</a:t>
            </a:r>
          </a:p>
        </p:txBody>
      </p:sp>
      <p:sp>
        <p:nvSpPr>
          <p:cNvPr id="76" name="TextBox 61"/>
          <p:cNvSpPr txBox="1">
            <a:spLocks noChangeArrowheads="1"/>
          </p:cNvSpPr>
          <p:nvPr/>
        </p:nvSpPr>
        <p:spPr bwMode="auto">
          <a:xfrm rot="16200000">
            <a:off x="7502888" y="4765464"/>
            <a:ext cx="2571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Back office/ERP, finance, </a:t>
            </a:r>
            <a:r>
              <a:rPr lang="en-US" sz="1400" dirty="0" smtClean="0"/>
              <a:t>etc.</a:t>
            </a:r>
            <a:endParaRPr lang="en-US" sz="1400" b="1" i="1" dirty="0"/>
          </a:p>
        </p:txBody>
      </p:sp>
      <p:grpSp>
        <p:nvGrpSpPr>
          <p:cNvPr id="16" name="Group 81"/>
          <p:cNvGrpSpPr/>
          <p:nvPr/>
        </p:nvGrpSpPr>
        <p:grpSpPr>
          <a:xfrm>
            <a:off x="1371600" y="1295400"/>
            <a:ext cx="3202543" cy="4234732"/>
            <a:chOff x="1500555" y="1295400"/>
            <a:chExt cx="3202543" cy="4234732"/>
          </a:xfrm>
        </p:grpSpPr>
        <p:grpSp>
          <p:nvGrpSpPr>
            <p:cNvPr id="17" name="Group 78"/>
            <p:cNvGrpSpPr/>
            <p:nvPr/>
          </p:nvGrpSpPr>
          <p:grpSpPr>
            <a:xfrm>
              <a:off x="1690383" y="1295400"/>
              <a:ext cx="2743200" cy="3733800"/>
              <a:chOff x="1600200" y="1143000"/>
              <a:chExt cx="2743200" cy="3733800"/>
            </a:xfrm>
          </p:grpSpPr>
          <p:sp>
            <p:nvSpPr>
              <p:cNvPr id="67" name="Rectangle 66"/>
              <p:cNvSpPr/>
              <p:nvPr/>
            </p:nvSpPr>
            <p:spPr bwMode="auto">
              <a:xfrm>
                <a:off x="1600200" y="1143000"/>
                <a:ext cx="2743200" cy="3733800"/>
              </a:xfrm>
              <a:prstGeom prst="rect">
                <a:avLst/>
              </a:prstGeom>
              <a:solidFill>
                <a:srgbClr val="00B050"/>
              </a:solidFill>
              <a:ln w="38100" cap="sq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endParaRPr lang="en-US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gray">
              <a:xfrm>
                <a:off x="1715172" y="3200400"/>
                <a:ext cx="2438400" cy="738664"/>
              </a:xfrm>
              <a:prstGeom prst="rect">
                <a:avLst/>
              </a:prstGeom>
              <a:solidFill>
                <a:srgbClr val="FF9933"/>
              </a:solidFill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 smtClean="0">
                    <a:solidFill>
                      <a:schemeClr val="tx1"/>
                    </a:solidFill>
                  </a:rPr>
                  <a:t>CRM, EDW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, 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DA, BPM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, 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BRMS, PA/DM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, TA, 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BA, CEP, CM, KM, etc.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Down Arrow 69"/>
              <p:cNvSpPr/>
              <p:nvPr/>
            </p:nvSpPr>
            <p:spPr bwMode="auto">
              <a:xfrm>
                <a:off x="1676329" y="1219200"/>
                <a:ext cx="2667071" cy="1828800"/>
              </a:xfrm>
              <a:prstGeom prst="downArrow">
                <a:avLst>
                  <a:gd name="adj1" fmla="val 50000"/>
                  <a:gd name="adj2" fmla="val 51945"/>
                </a:avLst>
              </a:prstGeom>
              <a:solidFill>
                <a:srgbClr val="FFCF9F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0" hangingPunct="0">
                  <a:defRPr/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Predictive analytics, business rules, and orchestration models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1905000" y="4086250"/>
                <a:ext cx="2209800" cy="71435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Recommendation engines</a:t>
                </a:r>
              </a:p>
            </p:txBody>
          </p:sp>
        </p:grpSp>
        <p:sp>
          <p:nvSpPr>
            <p:cNvPr id="80" name="TextBox 79"/>
            <p:cNvSpPr txBox="1"/>
            <p:nvPr/>
          </p:nvSpPr>
          <p:spPr bwMode="auto">
            <a:xfrm>
              <a:off x="1500555" y="5105400"/>
              <a:ext cx="3202543" cy="424732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sz="1800" b="1" i="1" u="sng" dirty="0" smtClean="0"/>
                <a:t>CRM NBA process platform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8123238" y="6350000"/>
            <a:ext cx="868362" cy="284163"/>
            <a:chOff x="2210" y="1940"/>
            <a:chExt cx="1339" cy="439"/>
          </a:xfrm>
        </p:grpSpPr>
        <p:sp>
          <p:nvSpPr>
            <p:cNvPr id="12293" name="AutoShape 6"/>
            <p:cNvSpPr>
              <a:spLocks noChangeAspect="1" noChangeArrowheads="1" noTextEdit="1"/>
            </p:cNvSpPr>
            <p:nvPr/>
          </p:nvSpPr>
          <p:spPr bwMode="gray">
            <a:xfrm>
              <a:off x="2210" y="1940"/>
              <a:ext cx="1339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Oval 7"/>
            <p:cNvSpPr>
              <a:spLocks noChangeArrowheads="1"/>
            </p:cNvSpPr>
            <p:nvPr/>
          </p:nvSpPr>
          <p:spPr bwMode="gray">
            <a:xfrm>
              <a:off x="2215" y="1942"/>
              <a:ext cx="1327" cy="432"/>
            </a:xfrm>
            <a:prstGeom prst="ellipse">
              <a:avLst/>
            </a:prstGeom>
            <a:solidFill>
              <a:srgbClr val="2365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2295" name="Freeform 8"/>
            <p:cNvSpPr>
              <a:spLocks noEditPoints="1"/>
            </p:cNvSpPr>
            <p:nvPr/>
          </p:nvSpPr>
          <p:spPr bwMode="gray">
            <a:xfrm>
              <a:off x="2373" y="2077"/>
              <a:ext cx="1015" cy="142"/>
            </a:xfrm>
            <a:custGeom>
              <a:avLst/>
              <a:gdLst>
                <a:gd name="T0" fmla="*/ 837375 w 430"/>
                <a:gd name="T1" fmla="*/ 0 h 60"/>
                <a:gd name="T2" fmla="*/ 7480182 w 430"/>
                <a:gd name="T3" fmla="*/ 153410 h 60"/>
                <a:gd name="T4" fmla="*/ 3168944 w 430"/>
                <a:gd name="T5" fmla="*/ 1395735 h 60"/>
                <a:gd name="T6" fmla="*/ 6336107 w 430"/>
                <a:gd name="T7" fmla="*/ 2936809 h 60"/>
                <a:gd name="T8" fmla="*/ 6336107 w 430"/>
                <a:gd name="T9" fmla="*/ 6732211 h 60"/>
                <a:gd name="T10" fmla="*/ 3168944 w 430"/>
                <a:gd name="T11" fmla="*/ 8611898 h 60"/>
                <a:gd name="T12" fmla="*/ 354750 w 430"/>
                <a:gd name="T13" fmla="*/ 10374683 h 60"/>
                <a:gd name="T14" fmla="*/ 12355658 w 430"/>
                <a:gd name="T15" fmla="*/ 10374683 h 60"/>
                <a:gd name="T16" fmla="*/ 12141686 w 430"/>
                <a:gd name="T17" fmla="*/ 1763695 h 60"/>
                <a:gd name="T18" fmla="*/ 18011075 w 430"/>
                <a:gd name="T19" fmla="*/ 2936809 h 60"/>
                <a:gd name="T20" fmla="*/ 20825632 w 430"/>
                <a:gd name="T21" fmla="*/ 1395735 h 60"/>
                <a:gd name="T22" fmla="*/ 24504293 w 430"/>
                <a:gd name="T23" fmla="*/ 9878651 h 60"/>
                <a:gd name="T24" fmla="*/ 22322393 w 430"/>
                <a:gd name="T25" fmla="*/ 9878651 h 60"/>
                <a:gd name="T26" fmla="*/ 20190308 w 430"/>
                <a:gd name="T27" fmla="*/ 9878651 h 60"/>
                <a:gd name="T28" fmla="*/ 16818795 w 430"/>
                <a:gd name="T29" fmla="*/ 10214299 h 60"/>
                <a:gd name="T30" fmla="*/ 20190308 w 430"/>
                <a:gd name="T31" fmla="*/ 5716500 h 60"/>
                <a:gd name="T32" fmla="*/ 26694898 w 430"/>
                <a:gd name="T33" fmla="*/ 2936809 h 60"/>
                <a:gd name="T34" fmla="*/ 29648047 w 430"/>
                <a:gd name="T35" fmla="*/ 1395735 h 60"/>
                <a:gd name="T36" fmla="*/ 33186931 w 430"/>
                <a:gd name="T37" fmla="*/ 9878651 h 60"/>
                <a:gd name="T38" fmla="*/ 31146489 w 430"/>
                <a:gd name="T39" fmla="*/ 9878651 h 60"/>
                <a:gd name="T40" fmla="*/ 28810347 w 430"/>
                <a:gd name="T41" fmla="*/ 9878651 h 60"/>
                <a:gd name="T42" fmla="*/ 25491232 w 430"/>
                <a:gd name="T43" fmla="*/ 10214299 h 60"/>
                <a:gd name="T44" fmla="*/ 28810347 w 430"/>
                <a:gd name="T45" fmla="*/ 5716500 h 60"/>
                <a:gd name="T46" fmla="*/ 35303474 w 430"/>
                <a:gd name="T47" fmla="*/ 2936809 h 60"/>
                <a:gd name="T48" fmla="*/ 36859228 w 430"/>
                <a:gd name="T49" fmla="*/ 1537534 h 60"/>
                <a:gd name="T50" fmla="*/ 40537918 w 430"/>
                <a:gd name="T51" fmla="*/ 3142761 h 60"/>
                <a:gd name="T52" fmla="*/ 36859228 w 430"/>
                <a:gd name="T53" fmla="*/ 4812844 h 60"/>
                <a:gd name="T54" fmla="*/ 39700161 w 430"/>
                <a:gd name="T55" fmla="*/ 6212278 h 60"/>
                <a:gd name="T56" fmla="*/ 36859228 w 430"/>
                <a:gd name="T57" fmla="*/ 6212278 h 60"/>
                <a:gd name="T58" fmla="*/ 40817246 w 430"/>
                <a:gd name="T59" fmla="*/ 8334435 h 60"/>
                <a:gd name="T60" fmla="*/ 36022604 w 430"/>
                <a:gd name="T61" fmla="*/ 10214299 h 60"/>
                <a:gd name="T62" fmla="*/ 35303474 w 430"/>
                <a:gd name="T63" fmla="*/ 8830620 h 60"/>
                <a:gd name="T64" fmla="*/ 41805279 w 430"/>
                <a:gd name="T65" fmla="*/ 7971369 h 60"/>
                <a:gd name="T66" fmla="*/ 44228173 w 430"/>
                <a:gd name="T67" fmla="*/ 6417336 h 60"/>
                <a:gd name="T68" fmla="*/ 46316712 w 430"/>
                <a:gd name="T69" fmla="*/ 3638831 h 60"/>
                <a:gd name="T70" fmla="*/ 47042338 w 430"/>
                <a:gd name="T71" fmla="*/ 7437866 h 60"/>
                <a:gd name="T72" fmla="*/ 52845493 w 430"/>
                <a:gd name="T73" fmla="*/ 10374683 h 60"/>
                <a:gd name="T74" fmla="*/ 50500664 w 430"/>
                <a:gd name="T75" fmla="*/ 8830620 h 60"/>
                <a:gd name="T76" fmla="*/ 47330466 w 430"/>
                <a:gd name="T77" fmla="*/ 3428855 h 60"/>
                <a:gd name="T78" fmla="*/ 48866996 w 430"/>
                <a:gd name="T79" fmla="*/ 1537534 h 60"/>
                <a:gd name="T80" fmla="*/ 55027393 w 430"/>
                <a:gd name="T81" fmla="*/ 3142761 h 60"/>
                <a:gd name="T82" fmla="*/ 51972083 w 430"/>
                <a:gd name="T83" fmla="*/ 8830620 h 60"/>
                <a:gd name="T84" fmla="*/ 56496999 w 430"/>
                <a:gd name="T85" fmla="*/ 1537534 h 60"/>
                <a:gd name="T86" fmla="*/ 62350271 w 430"/>
                <a:gd name="T87" fmla="*/ 1919239 h 60"/>
                <a:gd name="T88" fmla="*/ 58549055 w 430"/>
                <a:gd name="T89" fmla="*/ 2778505 h 60"/>
                <a:gd name="T90" fmla="*/ 61669702 w 430"/>
                <a:gd name="T91" fmla="*/ 4315903 h 60"/>
                <a:gd name="T92" fmla="*/ 59333409 w 430"/>
                <a:gd name="T93" fmla="*/ 5832708 h 60"/>
                <a:gd name="T94" fmla="*/ 62500661 w 430"/>
                <a:gd name="T95" fmla="*/ 8114955 h 60"/>
                <a:gd name="T96" fmla="*/ 57992174 w 430"/>
                <a:gd name="T97" fmla="*/ 10214299 h 60"/>
                <a:gd name="T98" fmla="*/ 56496999 w 430"/>
                <a:gd name="T99" fmla="*/ 9878651 h 60"/>
                <a:gd name="T100" fmla="*/ 63495228 w 430"/>
                <a:gd name="T101" fmla="*/ 1763695 h 60"/>
                <a:gd name="T102" fmla="*/ 68370060 w 430"/>
                <a:gd name="T103" fmla="*/ 5716500 h 60"/>
                <a:gd name="T104" fmla="*/ 71538823 w 430"/>
                <a:gd name="T105" fmla="*/ 10374683 h 60"/>
                <a:gd name="T106" fmla="*/ 66545666 w 430"/>
                <a:gd name="T107" fmla="*/ 6053906 h 60"/>
                <a:gd name="T108" fmla="*/ 67018930 w 430"/>
                <a:gd name="T109" fmla="*/ 10374683 h 60"/>
                <a:gd name="T110" fmla="*/ 64682523 w 430"/>
                <a:gd name="T111" fmla="*/ 8830620 h 60"/>
                <a:gd name="T112" fmla="*/ 66877944 w 430"/>
                <a:gd name="T113" fmla="*/ 1919239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0"/>
                <a:gd name="T172" fmla="*/ 0 h 60"/>
                <a:gd name="T173" fmla="*/ 430 w 430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0" h="60">
                  <a:moveTo>
                    <a:pt x="9" y="9"/>
                  </a:moveTo>
                  <a:cubicBezTo>
                    <a:pt x="9" y="5"/>
                    <a:pt x="9" y="3"/>
                    <a:pt x="4" y="3"/>
                  </a:cubicBezTo>
                  <a:cubicBezTo>
                    <a:pt x="2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1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3" y="0"/>
                    <a:pt x="38" y="0"/>
                    <a:pt x="4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5" y="0"/>
                    <a:pt x="45" y="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2"/>
                    <a:pt x="45" y="13"/>
                    <a:pt x="44" y="13"/>
                  </a:cubicBezTo>
                  <a:cubicBezTo>
                    <a:pt x="43" y="13"/>
                    <a:pt x="42" y="12"/>
                    <a:pt x="42" y="11"/>
                  </a:cubicBezTo>
                  <a:cubicBezTo>
                    <a:pt x="39" y="6"/>
                    <a:pt x="38" y="3"/>
                    <a:pt x="24" y="3"/>
                  </a:cubicBezTo>
                  <a:cubicBezTo>
                    <a:pt x="20" y="3"/>
                    <a:pt x="19" y="3"/>
                    <a:pt x="19" y="8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6"/>
                    <a:pt x="19" y="26"/>
                    <a:pt x="20" y="26"/>
                  </a:cubicBezTo>
                  <a:cubicBezTo>
                    <a:pt x="22" y="26"/>
                    <a:pt x="25" y="26"/>
                    <a:pt x="26" y="26"/>
                  </a:cubicBezTo>
                  <a:cubicBezTo>
                    <a:pt x="34" y="26"/>
                    <a:pt x="35" y="24"/>
                    <a:pt x="37" y="19"/>
                  </a:cubicBezTo>
                  <a:cubicBezTo>
                    <a:pt x="37" y="18"/>
                    <a:pt x="37" y="17"/>
                    <a:pt x="38" y="17"/>
                  </a:cubicBezTo>
                  <a:cubicBezTo>
                    <a:pt x="39" y="17"/>
                    <a:pt x="39" y="18"/>
                    <a:pt x="39" y="19"/>
                  </a:cubicBezTo>
                  <a:cubicBezTo>
                    <a:pt x="39" y="20"/>
                    <a:pt x="39" y="27"/>
                    <a:pt x="39" y="28"/>
                  </a:cubicBezTo>
                  <a:cubicBezTo>
                    <a:pt x="39" y="29"/>
                    <a:pt x="39" y="31"/>
                    <a:pt x="39" y="33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9"/>
                    <a:pt x="38" y="39"/>
                  </a:cubicBezTo>
                  <a:cubicBezTo>
                    <a:pt x="37" y="39"/>
                    <a:pt x="37" y="39"/>
                    <a:pt x="37" y="38"/>
                  </a:cubicBezTo>
                  <a:cubicBezTo>
                    <a:pt x="37" y="37"/>
                    <a:pt x="36" y="35"/>
                    <a:pt x="36" y="34"/>
                  </a:cubicBezTo>
                  <a:cubicBezTo>
                    <a:pt x="34" y="29"/>
                    <a:pt x="28" y="29"/>
                    <a:pt x="26" y="29"/>
                  </a:cubicBezTo>
                  <a:cubicBezTo>
                    <a:pt x="19" y="29"/>
                    <a:pt x="19" y="29"/>
                    <a:pt x="19" y="34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4"/>
                    <a:pt x="19" y="56"/>
                    <a:pt x="23" y="57"/>
                  </a:cubicBezTo>
                  <a:cubicBezTo>
                    <a:pt x="26" y="57"/>
                    <a:pt x="27" y="57"/>
                    <a:pt x="27" y="58"/>
                  </a:cubicBezTo>
                  <a:cubicBezTo>
                    <a:pt x="27" y="60"/>
                    <a:pt x="26" y="60"/>
                    <a:pt x="25" y="60"/>
                  </a:cubicBezTo>
                  <a:cubicBezTo>
                    <a:pt x="22" y="60"/>
                    <a:pt x="17" y="59"/>
                    <a:pt x="14" y="59"/>
                  </a:cubicBezTo>
                  <a:cubicBezTo>
                    <a:pt x="11" y="59"/>
                    <a:pt x="5" y="60"/>
                    <a:pt x="2" y="60"/>
                  </a:cubicBezTo>
                  <a:cubicBezTo>
                    <a:pt x="2" y="60"/>
                    <a:pt x="0" y="60"/>
                    <a:pt x="0" y="58"/>
                  </a:cubicBezTo>
                  <a:cubicBezTo>
                    <a:pt x="0" y="57"/>
                    <a:pt x="2" y="57"/>
                    <a:pt x="4" y="57"/>
                  </a:cubicBezTo>
                  <a:cubicBezTo>
                    <a:pt x="9" y="56"/>
                    <a:pt x="9" y="54"/>
                    <a:pt x="9" y="50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74" y="60"/>
                  </a:moveTo>
                  <a:cubicBezTo>
                    <a:pt x="59" y="60"/>
                    <a:pt x="46" y="50"/>
                    <a:pt x="46" y="34"/>
                  </a:cubicBezTo>
                  <a:cubicBezTo>
                    <a:pt x="46" y="19"/>
                    <a:pt x="58" y="8"/>
                    <a:pt x="74" y="8"/>
                  </a:cubicBezTo>
                  <a:cubicBezTo>
                    <a:pt x="89" y="8"/>
                    <a:pt x="102" y="19"/>
                    <a:pt x="102" y="33"/>
                  </a:cubicBezTo>
                  <a:cubicBezTo>
                    <a:pt x="102" y="49"/>
                    <a:pt x="88" y="60"/>
                    <a:pt x="74" y="60"/>
                  </a:cubicBezTo>
                  <a:close/>
                  <a:moveTo>
                    <a:pt x="73" y="10"/>
                  </a:moveTo>
                  <a:cubicBezTo>
                    <a:pt x="61" y="10"/>
                    <a:pt x="56" y="21"/>
                    <a:pt x="56" y="32"/>
                  </a:cubicBezTo>
                  <a:cubicBezTo>
                    <a:pt x="56" y="45"/>
                    <a:pt x="63" y="58"/>
                    <a:pt x="74" y="58"/>
                  </a:cubicBezTo>
                  <a:cubicBezTo>
                    <a:pt x="86" y="58"/>
                    <a:pt x="92" y="45"/>
                    <a:pt x="92" y="34"/>
                  </a:cubicBezTo>
                  <a:cubicBezTo>
                    <a:pt x="92" y="24"/>
                    <a:pt x="86" y="10"/>
                    <a:pt x="73" y="10"/>
                  </a:cubicBezTo>
                  <a:close/>
                  <a:moveTo>
                    <a:pt x="108" y="17"/>
                  </a:moveTo>
                  <a:cubicBezTo>
                    <a:pt x="108" y="13"/>
                    <a:pt x="108" y="11"/>
                    <a:pt x="104" y="11"/>
                  </a:cubicBezTo>
                  <a:cubicBezTo>
                    <a:pt x="102" y="11"/>
                    <a:pt x="101" y="11"/>
                    <a:pt x="101" y="10"/>
                  </a:cubicBezTo>
                  <a:cubicBezTo>
                    <a:pt x="101" y="8"/>
                    <a:pt x="101" y="8"/>
                    <a:pt x="104" y="8"/>
                  </a:cubicBezTo>
                  <a:cubicBezTo>
                    <a:pt x="105" y="8"/>
                    <a:pt x="109" y="9"/>
                    <a:pt x="110" y="9"/>
                  </a:cubicBezTo>
                  <a:cubicBezTo>
                    <a:pt x="112" y="9"/>
                    <a:pt x="123" y="8"/>
                    <a:pt x="125" y="8"/>
                  </a:cubicBezTo>
                  <a:cubicBezTo>
                    <a:pt x="140" y="8"/>
                    <a:pt x="141" y="18"/>
                    <a:pt x="141" y="21"/>
                  </a:cubicBezTo>
                  <a:cubicBezTo>
                    <a:pt x="141" y="31"/>
                    <a:pt x="133" y="33"/>
                    <a:pt x="130" y="33"/>
                  </a:cubicBezTo>
                  <a:cubicBezTo>
                    <a:pt x="131" y="34"/>
                    <a:pt x="132" y="34"/>
                    <a:pt x="134" y="38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43" y="55"/>
                    <a:pt x="144" y="57"/>
                    <a:pt x="147" y="57"/>
                  </a:cubicBezTo>
                  <a:cubicBezTo>
                    <a:pt x="149" y="58"/>
                    <a:pt x="150" y="58"/>
                    <a:pt x="150" y="59"/>
                  </a:cubicBezTo>
                  <a:cubicBezTo>
                    <a:pt x="150" y="60"/>
                    <a:pt x="149" y="60"/>
                    <a:pt x="149" y="60"/>
                  </a:cubicBezTo>
                  <a:cubicBezTo>
                    <a:pt x="148" y="60"/>
                    <a:pt x="142" y="59"/>
                    <a:pt x="141" y="59"/>
                  </a:cubicBezTo>
                  <a:cubicBezTo>
                    <a:pt x="140" y="59"/>
                    <a:pt x="137" y="60"/>
                    <a:pt x="137" y="60"/>
                  </a:cubicBezTo>
                  <a:cubicBezTo>
                    <a:pt x="135" y="60"/>
                    <a:pt x="135" y="59"/>
                    <a:pt x="134" y="57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2" y="35"/>
                    <a:pt x="122" y="35"/>
                    <a:pt x="118" y="35"/>
                  </a:cubicBezTo>
                  <a:cubicBezTo>
                    <a:pt x="117" y="35"/>
                    <a:pt x="117" y="35"/>
                    <a:pt x="117" y="37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5"/>
                    <a:pt x="117" y="57"/>
                    <a:pt x="121" y="57"/>
                  </a:cubicBezTo>
                  <a:cubicBezTo>
                    <a:pt x="123" y="57"/>
                    <a:pt x="124" y="57"/>
                    <a:pt x="124" y="59"/>
                  </a:cubicBezTo>
                  <a:cubicBezTo>
                    <a:pt x="124" y="60"/>
                    <a:pt x="123" y="60"/>
                    <a:pt x="122" y="60"/>
                  </a:cubicBezTo>
                  <a:cubicBezTo>
                    <a:pt x="120" y="60"/>
                    <a:pt x="112" y="59"/>
                    <a:pt x="112" y="59"/>
                  </a:cubicBezTo>
                  <a:cubicBezTo>
                    <a:pt x="111" y="59"/>
                    <a:pt x="104" y="60"/>
                    <a:pt x="103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7"/>
                    <a:pt x="102" y="57"/>
                    <a:pt x="104" y="57"/>
                  </a:cubicBezTo>
                  <a:cubicBezTo>
                    <a:pt x="108" y="57"/>
                    <a:pt x="108" y="55"/>
                    <a:pt x="108" y="51"/>
                  </a:cubicBezTo>
                  <a:cubicBezTo>
                    <a:pt x="108" y="17"/>
                    <a:pt x="108" y="17"/>
                    <a:pt x="108" y="17"/>
                  </a:cubicBezTo>
                  <a:close/>
                  <a:moveTo>
                    <a:pt x="117" y="30"/>
                  </a:moveTo>
                  <a:cubicBezTo>
                    <a:pt x="117" y="32"/>
                    <a:pt x="117" y="33"/>
                    <a:pt x="121" y="33"/>
                  </a:cubicBezTo>
                  <a:cubicBezTo>
                    <a:pt x="124" y="33"/>
                    <a:pt x="132" y="33"/>
                    <a:pt x="132" y="22"/>
                  </a:cubicBezTo>
                  <a:cubicBezTo>
                    <a:pt x="132" y="19"/>
                    <a:pt x="131" y="11"/>
                    <a:pt x="120" y="11"/>
                  </a:cubicBezTo>
                  <a:cubicBezTo>
                    <a:pt x="117" y="11"/>
                    <a:pt x="117" y="13"/>
                    <a:pt x="117" y="16"/>
                  </a:cubicBezTo>
                  <a:cubicBezTo>
                    <a:pt x="117" y="30"/>
                    <a:pt x="117" y="30"/>
                    <a:pt x="117" y="30"/>
                  </a:cubicBezTo>
                  <a:close/>
                  <a:moveTo>
                    <a:pt x="160" y="17"/>
                  </a:moveTo>
                  <a:cubicBezTo>
                    <a:pt x="160" y="13"/>
                    <a:pt x="160" y="11"/>
                    <a:pt x="156" y="11"/>
                  </a:cubicBezTo>
                  <a:cubicBezTo>
                    <a:pt x="155" y="11"/>
                    <a:pt x="153" y="11"/>
                    <a:pt x="153" y="10"/>
                  </a:cubicBezTo>
                  <a:cubicBezTo>
                    <a:pt x="153" y="8"/>
                    <a:pt x="154" y="8"/>
                    <a:pt x="157" y="8"/>
                  </a:cubicBezTo>
                  <a:cubicBezTo>
                    <a:pt x="157" y="8"/>
                    <a:pt x="161" y="9"/>
                    <a:pt x="162" y="9"/>
                  </a:cubicBezTo>
                  <a:cubicBezTo>
                    <a:pt x="165" y="9"/>
                    <a:pt x="175" y="8"/>
                    <a:pt x="178" y="8"/>
                  </a:cubicBezTo>
                  <a:cubicBezTo>
                    <a:pt x="192" y="8"/>
                    <a:pt x="194" y="18"/>
                    <a:pt x="194" y="21"/>
                  </a:cubicBezTo>
                  <a:cubicBezTo>
                    <a:pt x="194" y="31"/>
                    <a:pt x="185" y="33"/>
                    <a:pt x="182" y="33"/>
                  </a:cubicBezTo>
                  <a:cubicBezTo>
                    <a:pt x="183" y="34"/>
                    <a:pt x="184" y="34"/>
                    <a:pt x="186" y="38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6" y="55"/>
                    <a:pt x="197" y="57"/>
                    <a:pt x="199" y="57"/>
                  </a:cubicBezTo>
                  <a:cubicBezTo>
                    <a:pt x="202" y="58"/>
                    <a:pt x="203" y="58"/>
                    <a:pt x="203" y="59"/>
                  </a:cubicBezTo>
                  <a:cubicBezTo>
                    <a:pt x="203" y="60"/>
                    <a:pt x="202" y="60"/>
                    <a:pt x="201" y="60"/>
                  </a:cubicBezTo>
                  <a:cubicBezTo>
                    <a:pt x="200" y="60"/>
                    <a:pt x="195" y="59"/>
                    <a:pt x="194" y="59"/>
                  </a:cubicBezTo>
                  <a:cubicBezTo>
                    <a:pt x="193" y="59"/>
                    <a:pt x="190" y="60"/>
                    <a:pt x="189" y="60"/>
                  </a:cubicBezTo>
                  <a:cubicBezTo>
                    <a:pt x="188" y="60"/>
                    <a:pt x="187" y="59"/>
                    <a:pt x="187" y="57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75" y="35"/>
                    <a:pt x="174" y="35"/>
                    <a:pt x="171" y="35"/>
                  </a:cubicBezTo>
                  <a:cubicBezTo>
                    <a:pt x="169" y="35"/>
                    <a:pt x="169" y="35"/>
                    <a:pt x="169" y="37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5"/>
                    <a:pt x="169" y="57"/>
                    <a:pt x="173" y="57"/>
                  </a:cubicBezTo>
                  <a:cubicBezTo>
                    <a:pt x="175" y="57"/>
                    <a:pt x="176" y="57"/>
                    <a:pt x="176" y="59"/>
                  </a:cubicBezTo>
                  <a:cubicBezTo>
                    <a:pt x="176" y="60"/>
                    <a:pt x="175" y="60"/>
                    <a:pt x="175" y="60"/>
                  </a:cubicBezTo>
                  <a:cubicBezTo>
                    <a:pt x="173" y="60"/>
                    <a:pt x="165" y="59"/>
                    <a:pt x="165" y="59"/>
                  </a:cubicBezTo>
                  <a:cubicBezTo>
                    <a:pt x="163" y="59"/>
                    <a:pt x="157" y="60"/>
                    <a:pt x="155" y="60"/>
                  </a:cubicBezTo>
                  <a:cubicBezTo>
                    <a:pt x="155" y="60"/>
                    <a:pt x="153" y="60"/>
                    <a:pt x="153" y="59"/>
                  </a:cubicBezTo>
                  <a:cubicBezTo>
                    <a:pt x="153" y="57"/>
                    <a:pt x="155" y="57"/>
                    <a:pt x="156" y="57"/>
                  </a:cubicBezTo>
                  <a:cubicBezTo>
                    <a:pt x="160" y="57"/>
                    <a:pt x="160" y="55"/>
                    <a:pt x="160" y="51"/>
                  </a:cubicBezTo>
                  <a:cubicBezTo>
                    <a:pt x="160" y="17"/>
                    <a:pt x="160" y="17"/>
                    <a:pt x="160" y="17"/>
                  </a:cubicBezTo>
                  <a:close/>
                  <a:moveTo>
                    <a:pt x="169" y="30"/>
                  </a:moveTo>
                  <a:cubicBezTo>
                    <a:pt x="169" y="32"/>
                    <a:pt x="169" y="33"/>
                    <a:pt x="173" y="33"/>
                  </a:cubicBezTo>
                  <a:cubicBezTo>
                    <a:pt x="176" y="33"/>
                    <a:pt x="184" y="33"/>
                    <a:pt x="184" y="22"/>
                  </a:cubicBezTo>
                  <a:cubicBezTo>
                    <a:pt x="184" y="19"/>
                    <a:pt x="183" y="11"/>
                    <a:pt x="173" y="11"/>
                  </a:cubicBezTo>
                  <a:cubicBezTo>
                    <a:pt x="169" y="11"/>
                    <a:pt x="169" y="13"/>
                    <a:pt x="169" y="16"/>
                  </a:cubicBezTo>
                  <a:cubicBezTo>
                    <a:pt x="169" y="30"/>
                    <a:pt x="169" y="30"/>
                    <a:pt x="169" y="30"/>
                  </a:cubicBezTo>
                  <a:close/>
                  <a:moveTo>
                    <a:pt x="212" y="17"/>
                  </a:moveTo>
                  <a:cubicBezTo>
                    <a:pt x="212" y="13"/>
                    <a:pt x="212" y="11"/>
                    <a:pt x="208" y="11"/>
                  </a:cubicBezTo>
                  <a:cubicBezTo>
                    <a:pt x="206" y="11"/>
                    <a:pt x="205" y="11"/>
                    <a:pt x="205" y="10"/>
                  </a:cubicBezTo>
                  <a:cubicBezTo>
                    <a:pt x="205" y="8"/>
                    <a:pt x="206" y="8"/>
                    <a:pt x="207" y="8"/>
                  </a:cubicBezTo>
                  <a:cubicBezTo>
                    <a:pt x="207" y="8"/>
                    <a:pt x="207" y="9"/>
                    <a:pt x="209" y="9"/>
                  </a:cubicBezTo>
                  <a:cubicBezTo>
                    <a:pt x="211" y="9"/>
                    <a:pt x="214" y="9"/>
                    <a:pt x="221" y="9"/>
                  </a:cubicBezTo>
                  <a:cubicBezTo>
                    <a:pt x="225" y="9"/>
                    <a:pt x="225" y="9"/>
                    <a:pt x="225" y="9"/>
                  </a:cubicBezTo>
                  <a:cubicBezTo>
                    <a:pt x="233" y="9"/>
                    <a:pt x="238" y="9"/>
                    <a:pt x="240" y="9"/>
                  </a:cubicBezTo>
                  <a:cubicBezTo>
                    <a:pt x="242" y="9"/>
                    <a:pt x="242" y="8"/>
                    <a:pt x="242" y="8"/>
                  </a:cubicBezTo>
                  <a:cubicBezTo>
                    <a:pt x="243" y="8"/>
                    <a:pt x="243" y="9"/>
                    <a:pt x="243" y="11"/>
                  </a:cubicBezTo>
                  <a:cubicBezTo>
                    <a:pt x="243" y="18"/>
                    <a:pt x="243" y="18"/>
                    <a:pt x="243" y="18"/>
                  </a:cubicBezTo>
                  <a:cubicBezTo>
                    <a:pt x="243" y="19"/>
                    <a:pt x="243" y="20"/>
                    <a:pt x="242" y="20"/>
                  </a:cubicBezTo>
                  <a:cubicBezTo>
                    <a:pt x="242" y="20"/>
                    <a:pt x="241" y="20"/>
                    <a:pt x="240" y="17"/>
                  </a:cubicBezTo>
                  <a:cubicBezTo>
                    <a:pt x="239" y="14"/>
                    <a:pt x="237" y="11"/>
                    <a:pt x="225" y="11"/>
                  </a:cubicBezTo>
                  <a:cubicBezTo>
                    <a:pt x="221" y="11"/>
                    <a:pt x="221" y="12"/>
                    <a:pt x="221" y="16"/>
                  </a:cubicBezTo>
                  <a:cubicBezTo>
                    <a:pt x="221" y="28"/>
                    <a:pt x="221" y="28"/>
                    <a:pt x="221" y="28"/>
                  </a:cubicBezTo>
                  <a:cubicBezTo>
                    <a:pt x="221" y="30"/>
                    <a:pt x="221" y="31"/>
                    <a:pt x="226" y="31"/>
                  </a:cubicBezTo>
                  <a:cubicBezTo>
                    <a:pt x="235" y="31"/>
                    <a:pt x="235" y="29"/>
                    <a:pt x="237" y="25"/>
                  </a:cubicBezTo>
                  <a:cubicBezTo>
                    <a:pt x="237" y="24"/>
                    <a:pt x="238" y="24"/>
                    <a:pt x="238" y="24"/>
                  </a:cubicBezTo>
                  <a:cubicBezTo>
                    <a:pt x="239" y="24"/>
                    <a:pt x="239" y="24"/>
                    <a:pt x="239" y="25"/>
                  </a:cubicBezTo>
                  <a:cubicBezTo>
                    <a:pt x="239" y="26"/>
                    <a:pt x="238" y="34"/>
                    <a:pt x="238" y="36"/>
                  </a:cubicBezTo>
                  <a:cubicBezTo>
                    <a:pt x="238" y="37"/>
                    <a:pt x="239" y="40"/>
                    <a:pt x="239" y="40"/>
                  </a:cubicBezTo>
                  <a:cubicBezTo>
                    <a:pt x="239" y="41"/>
                    <a:pt x="239" y="42"/>
                    <a:pt x="238" y="42"/>
                  </a:cubicBezTo>
                  <a:cubicBezTo>
                    <a:pt x="237" y="42"/>
                    <a:pt x="237" y="42"/>
                    <a:pt x="236" y="40"/>
                  </a:cubicBezTo>
                  <a:cubicBezTo>
                    <a:pt x="234" y="34"/>
                    <a:pt x="232" y="34"/>
                    <a:pt x="225" y="34"/>
                  </a:cubicBezTo>
                  <a:cubicBezTo>
                    <a:pt x="222" y="34"/>
                    <a:pt x="221" y="34"/>
                    <a:pt x="221" y="36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21" y="56"/>
                    <a:pt x="223" y="57"/>
                    <a:pt x="230" y="57"/>
                  </a:cubicBezTo>
                  <a:cubicBezTo>
                    <a:pt x="233" y="57"/>
                    <a:pt x="238" y="57"/>
                    <a:pt x="242" y="50"/>
                  </a:cubicBezTo>
                  <a:cubicBezTo>
                    <a:pt x="243" y="47"/>
                    <a:pt x="243" y="47"/>
                    <a:pt x="244" y="47"/>
                  </a:cubicBezTo>
                  <a:cubicBezTo>
                    <a:pt x="245" y="47"/>
                    <a:pt x="245" y="47"/>
                    <a:pt x="245" y="48"/>
                  </a:cubicBezTo>
                  <a:cubicBezTo>
                    <a:pt x="245" y="49"/>
                    <a:pt x="244" y="54"/>
                    <a:pt x="244" y="57"/>
                  </a:cubicBezTo>
                  <a:cubicBezTo>
                    <a:pt x="244" y="59"/>
                    <a:pt x="243" y="60"/>
                    <a:pt x="241" y="60"/>
                  </a:cubicBezTo>
                  <a:cubicBezTo>
                    <a:pt x="237" y="60"/>
                    <a:pt x="231" y="60"/>
                    <a:pt x="226" y="60"/>
                  </a:cubicBezTo>
                  <a:cubicBezTo>
                    <a:pt x="221" y="59"/>
                    <a:pt x="218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3" y="59"/>
                    <a:pt x="211" y="59"/>
                    <a:pt x="209" y="60"/>
                  </a:cubicBezTo>
                  <a:cubicBezTo>
                    <a:pt x="208" y="60"/>
                    <a:pt x="207" y="60"/>
                    <a:pt x="207" y="60"/>
                  </a:cubicBezTo>
                  <a:cubicBezTo>
                    <a:pt x="206" y="60"/>
                    <a:pt x="205" y="60"/>
                    <a:pt x="205" y="58"/>
                  </a:cubicBezTo>
                  <a:cubicBezTo>
                    <a:pt x="205" y="57"/>
                    <a:pt x="206" y="57"/>
                    <a:pt x="208" y="57"/>
                  </a:cubicBezTo>
                  <a:cubicBezTo>
                    <a:pt x="212" y="57"/>
                    <a:pt x="212" y="55"/>
                    <a:pt x="212" y="51"/>
                  </a:cubicBezTo>
                  <a:cubicBezTo>
                    <a:pt x="212" y="17"/>
                    <a:pt x="212" y="17"/>
                    <a:pt x="212" y="17"/>
                  </a:cubicBezTo>
                  <a:close/>
                  <a:moveTo>
                    <a:pt x="265" y="60"/>
                  </a:moveTo>
                  <a:cubicBezTo>
                    <a:pt x="259" y="60"/>
                    <a:pt x="253" y="58"/>
                    <a:pt x="252" y="57"/>
                  </a:cubicBezTo>
                  <a:cubicBezTo>
                    <a:pt x="251" y="56"/>
                    <a:pt x="251" y="55"/>
                    <a:pt x="251" y="53"/>
                  </a:cubicBezTo>
                  <a:cubicBezTo>
                    <a:pt x="251" y="53"/>
                    <a:pt x="251" y="49"/>
                    <a:pt x="251" y="46"/>
                  </a:cubicBezTo>
                  <a:cubicBezTo>
                    <a:pt x="251" y="45"/>
                    <a:pt x="251" y="44"/>
                    <a:pt x="252" y="44"/>
                  </a:cubicBezTo>
                  <a:cubicBezTo>
                    <a:pt x="253" y="44"/>
                    <a:pt x="253" y="45"/>
                    <a:pt x="253" y="46"/>
                  </a:cubicBezTo>
                  <a:cubicBezTo>
                    <a:pt x="255" y="53"/>
                    <a:pt x="260" y="58"/>
                    <a:pt x="266" y="58"/>
                  </a:cubicBezTo>
                  <a:cubicBezTo>
                    <a:pt x="270" y="58"/>
                    <a:pt x="276" y="56"/>
                    <a:pt x="276" y="49"/>
                  </a:cubicBezTo>
                  <a:cubicBezTo>
                    <a:pt x="276" y="43"/>
                    <a:pt x="270" y="39"/>
                    <a:pt x="265" y="37"/>
                  </a:cubicBezTo>
                  <a:cubicBezTo>
                    <a:pt x="258" y="34"/>
                    <a:pt x="251" y="31"/>
                    <a:pt x="251" y="22"/>
                  </a:cubicBezTo>
                  <a:cubicBezTo>
                    <a:pt x="251" y="14"/>
                    <a:pt x="257" y="8"/>
                    <a:pt x="268" y="8"/>
                  </a:cubicBezTo>
                  <a:cubicBezTo>
                    <a:pt x="272" y="8"/>
                    <a:pt x="277" y="9"/>
                    <a:pt x="278" y="10"/>
                  </a:cubicBezTo>
                  <a:cubicBezTo>
                    <a:pt x="279" y="10"/>
                    <a:pt x="279" y="11"/>
                    <a:pt x="279" y="18"/>
                  </a:cubicBezTo>
                  <a:cubicBezTo>
                    <a:pt x="279" y="20"/>
                    <a:pt x="279" y="21"/>
                    <a:pt x="278" y="21"/>
                  </a:cubicBezTo>
                  <a:cubicBezTo>
                    <a:pt x="277" y="21"/>
                    <a:pt x="277" y="20"/>
                    <a:pt x="276" y="18"/>
                  </a:cubicBezTo>
                  <a:cubicBezTo>
                    <a:pt x="275" y="15"/>
                    <a:pt x="274" y="10"/>
                    <a:pt x="267" y="10"/>
                  </a:cubicBezTo>
                  <a:cubicBezTo>
                    <a:pt x="260" y="10"/>
                    <a:pt x="258" y="15"/>
                    <a:pt x="258" y="18"/>
                  </a:cubicBezTo>
                  <a:cubicBezTo>
                    <a:pt x="258" y="24"/>
                    <a:pt x="263" y="26"/>
                    <a:pt x="269" y="28"/>
                  </a:cubicBezTo>
                  <a:cubicBezTo>
                    <a:pt x="274" y="30"/>
                    <a:pt x="282" y="34"/>
                    <a:pt x="282" y="43"/>
                  </a:cubicBezTo>
                  <a:cubicBezTo>
                    <a:pt x="282" y="53"/>
                    <a:pt x="276" y="60"/>
                    <a:pt x="265" y="60"/>
                  </a:cubicBezTo>
                  <a:close/>
                  <a:moveTo>
                    <a:pt x="312" y="51"/>
                  </a:moveTo>
                  <a:cubicBezTo>
                    <a:pt x="312" y="55"/>
                    <a:pt x="312" y="57"/>
                    <a:pt x="316" y="57"/>
                  </a:cubicBezTo>
                  <a:cubicBezTo>
                    <a:pt x="318" y="57"/>
                    <a:pt x="319" y="57"/>
                    <a:pt x="319" y="58"/>
                  </a:cubicBezTo>
                  <a:cubicBezTo>
                    <a:pt x="319" y="60"/>
                    <a:pt x="318" y="60"/>
                    <a:pt x="317" y="60"/>
                  </a:cubicBezTo>
                  <a:cubicBezTo>
                    <a:pt x="315" y="60"/>
                    <a:pt x="310" y="59"/>
                    <a:pt x="308" y="59"/>
                  </a:cubicBezTo>
                  <a:cubicBezTo>
                    <a:pt x="306" y="59"/>
                    <a:pt x="300" y="60"/>
                    <a:pt x="298" y="60"/>
                  </a:cubicBezTo>
                  <a:cubicBezTo>
                    <a:pt x="297" y="60"/>
                    <a:pt x="296" y="60"/>
                    <a:pt x="296" y="58"/>
                  </a:cubicBezTo>
                  <a:cubicBezTo>
                    <a:pt x="296" y="57"/>
                    <a:pt x="298" y="57"/>
                    <a:pt x="299" y="57"/>
                  </a:cubicBezTo>
                  <a:cubicBezTo>
                    <a:pt x="303" y="57"/>
                    <a:pt x="303" y="55"/>
                    <a:pt x="303" y="51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1"/>
                    <a:pt x="303" y="11"/>
                    <a:pt x="301" y="11"/>
                  </a:cubicBezTo>
                  <a:cubicBezTo>
                    <a:pt x="296" y="11"/>
                    <a:pt x="291" y="11"/>
                    <a:pt x="287" y="19"/>
                  </a:cubicBezTo>
                  <a:cubicBezTo>
                    <a:pt x="286" y="20"/>
                    <a:pt x="285" y="21"/>
                    <a:pt x="285" y="21"/>
                  </a:cubicBezTo>
                  <a:cubicBezTo>
                    <a:pt x="284" y="21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8"/>
                  </a:cubicBezTo>
                  <a:cubicBezTo>
                    <a:pt x="287" y="7"/>
                    <a:pt x="287" y="7"/>
                    <a:pt x="287" y="7"/>
                  </a:cubicBezTo>
                  <a:cubicBezTo>
                    <a:pt x="287" y="6"/>
                    <a:pt x="288" y="5"/>
                    <a:pt x="288" y="5"/>
                  </a:cubicBezTo>
                  <a:cubicBezTo>
                    <a:pt x="289" y="5"/>
                    <a:pt x="289" y="6"/>
                    <a:pt x="289" y="6"/>
                  </a:cubicBezTo>
                  <a:cubicBezTo>
                    <a:pt x="290" y="9"/>
                    <a:pt x="291" y="9"/>
                    <a:pt x="293" y="9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28" y="9"/>
                    <a:pt x="328" y="8"/>
                    <a:pt x="329" y="6"/>
                  </a:cubicBezTo>
                  <a:cubicBezTo>
                    <a:pt x="329" y="6"/>
                    <a:pt x="329" y="5"/>
                    <a:pt x="330" y="5"/>
                  </a:cubicBezTo>
                  <a:cubicBezTo>
                    <a:pt x="331" y="5"/>
                    <a:pt x="331" y="6"/>
                    <a:pt x="331" y="8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30" y="20"/>
                    <a:pt x="330" y="21"/>
                    <a:pt x="329" y="21"/>
                  </a:cubicBezTo>
                  <a:cubicBezTo>
                    <a:pt x="329" y="21"/>
                    <a:pt x="328" y="21"/>
                    <a:pt x="328" y="19"/>
                  </a:cubicBezTo>
                  <a:cubicBezTo>
                    <a:pt x="326" y="11"/>
                    <a:pt x="322" y="11"/>
                    <a:pt x="317" y="11"/>
                  </a:cubicBezTo>
                  <a:cubicBezTo>
                    <a:pt x="312" y="11"/>
                    <a:pt x="312" y="11"/>
                    <a:pt x="312" y="14"/>
                  </a:cubicBezTo>
                  <a:cubicBezTo>
                    <a:pt x="312" y="51"/>
                    <a:pt x="312" y="51"/>
                    <a:pt x="312" y="51"/>
                  </a:cubicBezTo>
                  <a:close/>
                  <a:moveTo>
                    <a:pt x="343" y="17"/>
                  </a:moveTo>
                  <a:cubicBezTo>
                    <a:pt x="343" y="13"/>
                    <a:pt x="343" y="11"/>
                    <a:pt x="339" y="11"/>
                  </a:cubicBezTo>
                  <a:cubicBezTo>
                    <a:pt x="337" y="11"/>
                    <a:pt x="336" y="11"/>
                    <a:pt x="336" y="10"/>
                  </a:cubicBezTo>
                  <a:cubicBezTo>
                    <a:pt x="336" y="8"/>
                    <a:pt x="337" y="8"/>
                    <a:pt x="337" y="8"/>
                  </a:cubicBezTo>
                  <a:cubicBezTo>
                    <a:pt x="337" y="8"/>
                    <a:pt x="338" y="9"/>
                    <a:pt x="339" y="9"/>
                  </a:cubicBezTo>
                  <a:cubicBezTo>
                    <a:pt x="341" y="9"/>
                    <a:pt x="345" y="9"/>
                    <a:pt x="352" y="9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64" y="9"/>
                    <a:pt x="368" y="9"/>
                    <a:pt x="370" y="9"/>
                  </a:cubicBezTo>
                  <a:cubicBezTo>
                    <a:pt x="372" y="9"/>
                    <a:pt x="373" y="8"/>
                    <a:pt x="373" y="8"/>
                  </a:cubicBezTo>
                  <a:cubicBezTo>
                    <a:pt x="374" y="8"/>
                    <a:pt x="374" y="9"/>
                    <a:pt x="374" y="11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4" y="20"/>
                    <a:pt x="373" y="20"/>
                  </a:cubicBezTo>
                  <a:cubicBezTo>
                    <a:pt x="372" y="20"/>
                    <a:pt x="372" y="20"/>
                    <a:pt x="370" y="17"/>
                  </a:cubicBezTo>
                  <a:cubicBezTo>
                    <a:pt x="369" y="14"/>
                    <a:pt x="367" y="11"/>
                    <a:pt x="356" y="11"/>
                  </a:cubicBezTo>
                  <a:cubicBezTo>
                    <a:pt x="352" y="11"/>
                    <a:pt x="351" y="12"/>
                    <a:pt x="351" y="16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1" y="30"/>
                    <a:pt x="351" y="31"/>
                    <a:pt x="356" y="31"/>
                  </a:cubicBezTo>
                  <a:cubicBezTo>
                    <a:pt x="365" y="31"/>
                    <a:pt x="366" y="29"/>
                    <a:pt x="367" y="25"/>
                  </a:cubicBezTo>
                  <a:cubicBezTo>
                    <a:pt x="368" y="24"/>
                    <a:pt x="368" y="24"/>
                    <a:pt x="369" y="24"/>
                  </a:cubicBezTo>
                  <a:cubicBezTo>
                    <a:pt x="369" y="24"/>
                    <a:pt x="370" y="24"/>
                    <a:pt x="370" y="25"/>
                  </a:cubicBezTo>
                  <a:cubicBezTo>
                    <a:pt x="370" y="26"/>
                    <a:pt x="369" y="34"/>
                    <a:pt x="369" y="36"/>
                  </a:cubicBezTo>
                  <a:cubicBezTo>
                    <a:pt x="369" y="37"/>
                    <a:pt x="369" y="40"/>
                    <a:pt x="369" y="40"/>
                  </a:cubicBezTo>
                  <a:cubicBezTo>
                    <a:pt x="369" y="41"/>
                    <a:pt x="369" y="42"/>
                    <a:pt x="368" y="42"/>
                  </a:cubicBezTo>
                  <a:cubicBezTo>
                    <a:pt x="368" y="42"/>
                    <a:pt x="367" y="42"/>
                    <a:pt x="367" y="40"/>
                  </a:cubicBezTo>
                  <a:cubicBezTo>
                    <a:pt x="365" y="34"/>
                    <a:pt x="363" y="34"/>
                    <a:pt x="356" y="34"/>
                  </a:cubicBezTo>
                  <a:cubicBezTo>
                    <a:pt x="352" y="34"/>
                    <a:pt x="351" y="34"/>
                    <a:pt x="351" y="36"/>
                  </a:cubicBezTo>
                  <a:cubicBezTo>
                    <a:pt x="351" y="50"/>
                    <a:pt x="351" y="50"/>
                    <a:pt x="351" y="50"/>
                  </a:cubicBezTo>
                  <a:cubicBezTo>
                    <a:pt x="351" y="56"/>
                    <a:pt x="353" y="57"/>
                    <a:pt x="360" y="57"/>
                  </a:cubicBezTo>
                  <a:cubicBezTo>
                    <a:pt x="364" y="57"/>
                    <a:pt x="369" y="57"/>
                    <a:pt x="372" y="50"/>
                  </a:cubicBezTo>
                  <a:cubicBezTo>
                    <a:pt x="374" y="47"/>
                    <a:pt x="374" y="47"/>
                    <a:pt x="375" y="47"/>
                  </a:cubicBezTo>
                  <a:cubicBezTo>
                    <a:pt x="375" y="47"/>
                    <a:pt x="376" y="47"/>
                    <a:pt x="376" y="48"/>
                  </a:cubicBezTo>
                  <a:cubicBezTo>
                    <a:pt x="376" y="49"/>
                    <a:pt x="375" y="54"/>
                    <a:pt x="375" y="57"/>
                  </a:cubicBezTo>
                  <a:cubicBezTo>
                    <a:pt x="374" y="59"/>
                    <a:pt x="374" y="60"/>
                    <a:pt x="371" y="60"/>
                  </a:cubicBezTo>
                  <a:cubicBezTo>
                    <a:pt x="367" y="60"/>
                    <a:pt x="361" y="60"/>
                    <a:pt x="357" y="60"/>
                  </a:cubicBezTo>
                  <a:cubicBezTo>
                    <a:pt x="352" y="59"/>
                    <a:pt x="348" y="59"/>
                    <a:pt x="348" y="59"/>
                  </a:cubicBezTo>
                  <a:cubicBezTo>
                    <a:pt x="347" y="59"/>
                    <a:pt x="347" y="59"/>
                    <a:pt x="347" y="59"/>
                  </a:cubicBezTo>
                  <a:cubicBezTo>
                    <a:pt x="343" y="59"/>
                    <a:pt x="341" y="59"/>
                    <a:pt x="340" y="60"/>
                  </a:cubicBezTo>
                  <a:cubicBezTo>
                    <a:pt x="339" y="60"/>
                    <a:pt x="338" y="60"/>
                    <a:pt x="337" y="60"/>
                  </a:cubicBezTo>
                  <a:cubicBezTo>
                    <a:pt x="337" y="60"/>
                    <a:pt x="336" y="60"/>
                    <a:pt x="336" y="58"/>
                  </a:cubicBezTo>
                  <a:cubicBezTo>
                    <a:pt x="336" y="57"/>
                    <a:pt x="337" y="57"/>
                    <a:pt x="339" y="57"/>
                  </a:cubicBezTo>
                  <a:cubicBezTo>
                    <a:pt x="343" y="57"/>
                    <a:pt x="343" y="55"/>
                    <a:pt x="343" y="51"/>
                  </a:cubicBezTo>
                  <a:cubicBezTo>
                    <a:pt x="343" y="17"/>
                    <a:pt x="343" y="17"/>
                    <a:pt x="343" y="17"/>
                  </a:cubicBezTo>
                  <a:close/>
                  <a:moveTo>
                    <a:pt x="388" y="17"/>
                  </a:moveTo>
                  <a:cubicBezTo>
                    <a:pt x="388" y="13"/>
                    <a:pt x="388" y="11"/>
                    <a:pt x="384" y="11"/>
                  </a:cubicBezTo>
                  <a:cubicBezTo>
                    <a:pt x="382" y="11"/>
                    <a:pt x="381" y="11"/>
                    <a:pt x="381" y="10"/>
                  </a:cubicBezTo>
                  <a:cubicBezTo>
                    <a:pt x="381" y="8"/>
                    <a:pt x="382" y="8"/>
                    <a:pt x="384" y="8"/>
                  </a:cubicBezTo>
                  <a:cubicBezTo>
                    <a:pt x="385" y="8"/>
                    <a:pt x="389" y="9"/>
                    <a:pt x="390" y="9"/>
                  </a:cubicBezTo>
                  <a:cubicBezTo>
                    <a:pt x="392" y="9"/>
                    <a:pt x="403" y="8"/>
                    <a:pt x="406" y="8"/>
                  </a:cubicBezTo>
                  <a:cubicBezTo>
                    <a:pt x="420" y="8"/>
                    <a:pt x="421" y="18"/>
                    <a:pt x="421" y="21"/>
                  </a:cubicBezTo>
                  <a:cubicBezTo>
                    <a:pt x="421" y="31"/>
                    <a:pt x="413" y="33"/>
                    <a:pt x="410" y="33"/>
                  </a:cubicBezTo>
                  <a:cubicBezTo>
                    <a:pt x="411" y="34"/>
                    <a:pt x="412" y="34"/>
                    <a:pt x="414" y="38"/>
                  </a:cubicBezTo>
                  <a:cubicBezTo>
                    <a:pt x="422" y="52"/>
                    <a:pt x="422" y="52"/>
                    <a:pt x="422" y="52"/>
                  </a:cubicBezTo>
                  <a:cubicBezTo>
                    <a:pt x="424" y="55"/>
                    <a:pt x="425" y="57"/>
                    <a:pt x="427" y="57"/>
                  </a:cubicBezTo>
                  <a:cubicBezTo>
                    <a:pt x="430" y="58"/>
                    <a:pt x="430" y="58"/>
                    <a:pt x="430" y="59"/>
                  </a:cubicBezTo>
                  <a:cubicBezTo>
                    <a:pt x="430" y="60"/>
                    <a:pt x="430" y="60"/>
                    <a:pt x="429" y="60"/>
                  </a:cubicBezTo>
                  <a:cubicBezTo>
                    <a:pt x="428" y="60"/>
                    <a:pt x="423" y="59"/>
                    <a:pt x="421" y="59"/>
                  </a:cubicBezTo>
                  <a:cubicBezTo>
                    <a:pt x="421" y="59"/>
                    <a:pt x="418" y="60"/>
                    <a:pt x="417" y="60"/>
                  </a:cubicBezTo>
                  <a:cubicBezTo>
                    <a:pt x="416" y="60"/>
                    <a:pt x="415" y="59"/>
                    <a:pt x="414" y="57"/>
                  </a:cubicBezTo>
                  <a:cubicBezTo>
                    <a:pt x="404" y="39"/>
                    <a:pt x="404" y="39"/>
                    <a:pt x="404" y="39"/>
                  </a:cubicBezTo>
                  <a:cubicBezTo>
                    <a:pt x="403" y="35"/>
                    <a:pt x="402" y="35"/>
                    <a:pt x="399" y="35"/>
                  </a:cubicBezTo>
                  <a:cubicBezTo>
                    <a:pt x="397" y="35"/>
                    <a:pt x="397" y="35"/>
                    <a:pt x="397" y="37"/>
                  </a:cubicBezTo>
                  <a:cubicBezTo>
                    <a:pt x="397" y="51"/>
                    <a:pt x="397" y="51"/>
                    <a:pt x="397" y="51"/>
                  </a:cubicBezTo>
                  <a:cubicBezTo>
                    <a:pt x="397" y="55"/>
                    <a:pt x="397" y="57"/>
                    <a:pt x="401" y="57"/>
                  </a:cubicBezTo>
                  <a:cubicBezTo>
                    <a:pt x="403" y="57"/>
                    <a:pt x="404" y="57"/>
                    <a:pt x="404" y="59"/>
                  </a:cubicBezTo>
                  <a:cubicBezTo>
                    <a:pt x="404" y="60"/>
                    <a:pt x="403" y="60"/>
                    <a:pt x="402" y="60"/>
                  </a:cubicBezTo>
                  <a:cubicBezTo>
                    <a:pt x="401" y="60"/>
                    <a:pt x="393" y="59"/>
                    <a:pt x="393" y="59"/>
                  </a:cubicBezTo>
                  <a:cubicBezTo>
                    <a:pt x="391" y="59"/>
                    <a:pt x="385" y="60"/>
                    <a:pt x="383" y="60"/>
                  </a:cubicBezTo>
                  <a:cubicBezTo>
                    <a:pt x="382" y="60"/>
                    <a:pt x="381" y="60"/>
                    <a:pt x="381" y="59"/>
                  </a:cubicBezTo>
                  <a:cubicBezTo>
                    <a:pt x="381" y="57"/>
                    <a:pt x="383" y="57"/>
                    <a:pt x="384" y="57"/>
                  </a:cubicBezTo>
                  <a:cubicBezTo>
                    <a:pt x="388" y="57"/>
                    <a:pt x="388" y="55"/>
                    <a:pt x="388" y="51"/>
                  </a:cubicBezTo>
                  <a:cubicBezTo>
                    <a:pt x="388" y="17"/>
                    <a:pt x="388" y="17"/>
                    <a:pt x="388" y="17"/>
                  </a:cubicBezTo>
                  <a:close/>
                  <a:moveTo>
                    <a:pt x="397" y="30"/>
                  </a:moveTo>
                  <a:cubicBezTo>
                    <a:pt x="397" y="32"/>
                    <a:pt x="397" y="33"/>
                    <a:pt x="401" y="33"/>
                  </a:cubicBezTo>
                  <a:cubicBezTo>
                    <a:pt x="404" y="33"/>
                    <a:pt x="412" y="33"/>
                    <a:pt x="412" y="22"/>
                  </a:cubicBezTo>
                  <a:cubicBezTo>
                    <a:pt x="412" y="19"/>
                    <a:pt x="411" y="11"/>
                    <a:pt x="401" y="11"/>
                  </a:cubicBezTo>
                  <a:cubicBezTo>
                    <a:pt x="397" y="11"/>
                    <a:pt x="397" y="13"/>
                    <a:pt x="397" y="16"/>
                  </a:cubicBezTo>
                  <a:cubicBezTo>
                    <a:pt x="397" y="30"/>
                    <a:pt x="397" y="30"/>
                    <a:pt x="397" y="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9"/>
            <p:cNvSpPr>
              <a:spLocks noEditPoints="1"/>
            </p:cNvSpPr>
            <p:nvPr/>
          </p:nvSpPr>
          <p:spPr bwMode="gray">
            <a:xfrm>
              <a:off x="3377" y="2096"/>
              <a:ext cx="33" cy="33"/>
            </a:xfrm>
            <a:custGeom>
              <a:avLst/>
              <a:gdLst>
                <a:gd name="T0" fmla="*/ 350597 w 14"/>
                <a:gd name="T1" fmla="*/ 1174871 h 14"/>
                <a:gd name="T2" fmla="*/ 1174871 w 14"/>
                <a:gd name="T3" fmla="*/ 148738 h 14"/>
                <a:gd name="T4" fmla="*/ 2145219 w 14"/>
                <a:gd name="T5" fmla="*/ 1174871 h 14"/>
                <a:gd name="T6" fmla="*/ 1174871 w 14"/>
                <a:gd name="T7" fmla="*/ 2145219 h 14"/>
                <a:gd name="T8" fmla="*/ 350597 w 14"/>
                <a:gd name="T9" fmla="*/ 1174871 h 14"/>
                <a:gd name="T10" fmla="*/ 1174871 w 14"/>
                <a:gd name="T11" fmla="*/ 2297663 h 14"/>
                <a:gd name="T12" fmla="*/ 2297663 w 14"/>
                <a:gd name="T13" fmla="*/ 1174871 h 14"/>
                <a:gd name="T14" fmla="*/ 1174871 w 14"/>
                <a:gd name="T15" fmla="*/ 0 h 14"/>
                <a:gd name="T16" fmla="*/ 0 w 14"/>
                <a:gd name="T17" fmla="*/ 1174871 h 14"/>
                <a:gd name="T18" fmla="*/ 1174871 w 14"/>
                <a:gd name="T19" fmla="*/ 2297663 h 14"/>
                <a:gd name="T20" fmla="*/ 974766 w 14"/>
                <a:gd name="T21" fmla="*/ 1322951 h 14"/>
                <a:gd name="T22" fmla="*/ 1174871 w 14"/>
                <a:gd name="T23" fmla="*/ 1322951 h 14"/>
                <a:gd name="T24" fmla="*/ 1471322 w 14"/>
                <a:gd name="T25" fmla="*/ 1794255 h 14"/>
                <a:gd name="T26" fmla="*/ 1794255 w 14"/>
                <a:gd name="T27" fmla="*/ 1794255 h 14"/>
                <a:gd name="T28" fmla="*/ 1322951 w 14"/>
                <a:gd name="T29" fmla="*/ 1322951 h 14"/>
                <a:gd name="T30" fmla="*/ 1673338 w 14"/>
                <a:gd name="T31" fmla="*/ 974766 h 14"/>
                <a:gd name="T32" fmla="*/ 1322951 w 14"/>
                <a:gd name="T33" fmla="*/ 498430 h 14"/>
                <a:gd name="T34" fmla="*/ 624197 w 14"/>
                <a:gd name="T35" fmla="*/ 498430 h 14"/>
                <a:gd name="T36" fmla="*/ 624197 w 14"/>
                <a:gd name="T37" fmla="*/ 1794255 h 14"/>
                <a:gd name="T38" fmla="*/ 974766 w 14"/>
                <a:gd name="T39" fmla="*/ 1794255 h 14"/>
                <a:gd name="T40" fmla="*/ 974766 w 14"/>
                <a:gd name="T41" fmla="*/ 1322951 h 14"/>
                <a:gd name="T42" fmla="*/ 974766 w 14"/>
                <a:gd name="T43" fmla="*/ 1174871 h 14"/>
                <a:gd name="T44" fmla="*/ 974766 w 14"/>
                <a:gd name="T45" fmla="*/ 624197 h 14"/>
                <a:gd name="T46" fmla="*/ 1174871 w 14"/>
                <a:gd name="T47" fmla="*/ 624197 h 14"/>
                <a:gd name="T48" fmla="*/ 1471322 w 14"/>
                <a:gd name="T49" fmla="*/ 826407 h 14"/>
                <a:gd name="T50" fmla="*/ 1174871 w 14"/>
                <a:gd name="T51" fmla="*/ 1174871 h 14"/>
                <a:gd name="T52" fmla="*/ 974766 w 14"/>
                <a:gd name="T53" fmla="*/ 1174871 h 1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"/>
                <a:gd name="T82" fmla="*/ 0 h 14"/>
                <a:gd name="T83" fmla="*/ 14 w 14"/>
                <a:gd name="T84" fmla="*/ 14 h 1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" h="14">
                  <a:moveTo>
                    <a:pt x="2" y="7"/>
                  </a:moveTo>
                  <a:cubicBezTo>
                    <a:pt x="2" y="4"/>
                    <a:pt x="4" y="1"/>
                    <a:pt x="7" y="1"/>
                  </a:cubicBezTo>
                  <a:cubicBezTo>
                    <a:pt x="10" y="1"/>
                    <a:pt x="13" y="4"/>
                    <a:pt x="13" y="7"/>
                  </a:cubicBezTo>
                  <a:cubicBezTo>
                    <a:pt x="13" y="11"/>
                    <a:pt x="10" y="13"/>
                    <a:pt x="7" y="13"/>
                  </a:cubicBezTo>
                  <a:cubicBezTo>
                    <a:pt x="4" y="13"/>
                    <a:pt x="2" y="11"/>
                    <a:pt x="2" y="7"/>
                  </a:cubicBezTo>
                  <a:close/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7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9" y="7"/>
                    <a:pt x="8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9275" y="152400"/>
            <a:ext cx="8991600" cy="609600"/>
          </a:xfrm>
          <a:noFill/>
        </p:spPr>
        <p:txBody>
          <a:bodyPr/>
          <a:lstStyle/>
          <a:p>
            <a:r>
              <a:rPr lang="en-US" sz="2800" dirty="0" smtClean="0">
                <a:ea typeface="MS Gothic" pitchFamily="49" charset="-128"/>
                <a:cs typeface="Arial" pitchFamily="34" charset="0"/>
              </a:rPr>
              <a:t> Core of Next Best Action: predicting what’s acceptable</a:t>
            </a:r>
            <a:endParaRPr lang="en-US" dirty="0" smtClean="0">
              <a:ea typeface="MS Gothic" pitchFamily="49" charset="-128"/>
              <a:cs typeface="Arial" pitchFamily="34" charset="0"/>
            </a:endParaRPr>
          </a:p>
        </p:txBody>
      </p:sp>
      <p:pic>
        <p:nvPicPr>
          <p:cNvPr id="14" name="Picture 13" descr="C:\Documents and Settings\jkobielus\Local Settings\Temporary Internet Files\Content.IE5\UYNU81XT\MP90044266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19200"/>
            <a:ext cx="2576945" cy="1729047"/>
          </a:xfrm>
          <a:prstGeom prst="rect">
            <a:avLst/>
          </a:prstGeom>
          <a:noFill/>
        </p:spPr>
      </p:pic>
      <p:grpSp>
        <p:nvGrpSpPr>
          <p:cNvPr id="3" name="Group 26"/>
          <p:cNvGrpSpPr/>
          <p:nvPr/>
        </p:nvGrpSpPr>
        <p:grpSpPr>
          <a:xfrm>
            <a:off x="152400" y="1752600"/>
            <a:ext cx="1123950" cy="1191399"/>
            <a:chOff x="3733800" y="2590800"/>
            <a:chExt cx="1123950" cy="1489249"/>
          </a:xfrm>
        </p:grpSpPr>
        <p:pic>
          <p:nvPicPr>
            <p:cNvPr id="22" name="Picture 23" descr="j04092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733800" y="2590800"/>
              <a:ext cx="112395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3810000" y="3733800"/>
              <a:ext cx="883575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call center</a:t>
              </a:r>
              <a:endParaRPr lang="en-US" sz="1200" dirty="0"/>
            </a:p>
          </p:txBody>
        </p:sp>
      </p:grpSp>
      <p:sp>
        <p:nvSpPr>
          <p:cNvPr id="26" name="Rectangular Callout 25"/>
          <p:cNvSpPr/>
          <p:nvPr/>
        </p:nvSpPr>
        <p:spPr bwMode="auto">
          <a:xfrm>
            <a:off x="1676400" y="1066800"/>
            <a:ext cx="2438400" cy="553253"/>
          </a:xfrm>
          <a:prstGeom prst="wedgeRectCallout">
            <a:avLst>
              <a:gd name="adj1" fmla="val -78861"/>
              <a:gd name="adj2" fmla="val 64431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</a:rPr>
              <a:t>We think you’ll love product X.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4191000" y="1066800"/>
            <a:ext cx="1752600" cy="533400"/>
          </a:xfrm>
          <a:prstGeom prst="wedgeRectCallout">
            <a:avLst>
              <a:gd name="adj1" fmla="val 64002"/>
              <a:gd name="adj2" fmla="val 3457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</a:rPr>
              <a:t>Not exactly my style.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ular Callout 27"/>
          <p:cNvSpPr/>
          <p:nvPr/>
        </p:nvSpPr>
        <p:spPr bwMode="auto">
          <a:xfrm>
            <a:off x="1676400" y="1752600"/>
            <a:ext cx="2438400" cy="838200"/>
          </a:xfrm>
          <a:prstGeom prst="wedgeRectCallout">
            <a:avLst>
              <a:gd name="adj1" fmla="val -73865"/>
              <a:gd name="adj2" fmla="val 4317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How about product Y, our very latest model?</a:t>
            </a:r>
          </a:p>
        </p:txBody>
      </p:sp>
      <p:sp>
        <p:nvSpPr>
          <p:cNvPr id="29" name="Rectangular Callout 28"/>
          <p:cNvSpPr/>
          <p:nvPr/>
        </p:nvSpPr>
        <p:spPr bwMode="auto">
          <a:xfrm>
            <a:off x="4191000" y="1752600"/>
            <a:ext cx="1752600" cy="838200"/>
          </a:xfrm>
          <a:prstGeom prst="wedgeRectCallout">
            <a:avLst>
              <a:gd name="adj1" fmla="val 62243"/>
              <a:gd name="adj2" fmla="val 953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You offered that before. Money’s tight. Still not sure.</a:t>
            </a: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1676400" y="2819400"/>
            <a:ext cx="2438400" cy="762000"/>
          </a:xfrm>
          <a:prstGeom prst="wedgeRectCallout">
            <a:avLst>
              <a:gd name="adj1" fmla="val -73488"/>
              <a:gd name="adj2" fmla="val -64732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</a:rPr>
              <a:t>How about if we offer Y at 50% markdown, with easy payment plan?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ular Callout 30"/>
          <p:cNvSpPr/>
          <p:nvPr/>
        </p:nvSpPr>
        <p:spPr bwMode="auto">
          <a:xfrm>
            <a:off x="4191000" y="2819400"/>
            <a:ext cx="1752600" cy="762000"/>
          </a:xfrm>
          <a:prstGeom prst="wedgeRectCallout">
            <a:avLst>
              <a:gd name="adj1" fmla="val 65174"/>
              <a:gd name="adj2" fmla="val -54034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</a:rPr>
              <a:t>Well....OK....I’ll take it then.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3886200"/>
            <a:ext cx="4038600" cy="1785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Predictive analytics models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leveraging data mining and statistical analysis– guide you in recommending the offers that will prove most acceptable to customers under various circumstances.</a:t>
            </a:r>
            <a:endParaRPr 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4648200" y="3886200"/>
            <a:ext cx="4038600" cy="1785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Business rules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identifying the sales, revenue, profit, and other deterministic consequences of various scenarios; guide you in calculating which offers, if accepted, offer the biggest CLV boost.</a:t>
            </a:r>
            <a:endParaRPr lang="en-US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5867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You can automate scripted presentation of offers by likely acceptability!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ular Callout 30"/>
          <p:cNvSpPr/>
          <p:nvPr/>
        </p:nvSpPr>
        <p:spPr bwMode="auto">
          <a:xfrm>
            <a:off x="6019800" y="1219200"/>
            <a:ext cx="2971800" cy="990600"/>
          </a:xfrm>
          <a:prstGeom prst="wedgeRectCallout">
            <a:avLst>
              <a:gd name="adj1" fmla="val -483"/>
              <a:gd name="adj2" fmla="val 268117"/>
            </a:avLst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</a:rPr>
              <a:t>Help. I can’t find the specific product I need on your portal or in your stores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517" name="Picture 13" descr="C:\Documents and Settings\jkobielus\Local Settings\Temporary Internet Files\Content.IE5\UYNU81XT\MP90044266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1" y="4343400"/>
            <a:ext cx="2448098" cy="1642595"/>
          </a:xfrm>
          <a:prstGeom prst="rect">
            <a:avLst/>
          </a:prstGeom>
          <a:noFill/>
        </p:spPr>
      </p:pic>
      <p:grpSp>
        <p:nvGrpSpPr>
          <p:cNvPr id="2" name="Group 33"/>
          <p:cNvGrpSpPr/>
          <p:nvPr/>
        </p:nvGrpSpPr>
        <p:grpSpPr>
          <a:xfrm>
            <a:off x="3124200" y="2743200"/>
            <a:ext cx="1600200" cy="3292231"/>
            <a:chOff x="3371850" y="2256661"/>
            <a:chExt cx="1185083" cy="3974579"/>
          </a:xfrm>
        </p:grpSpPr>
        <p:grpSp>
          <p:nvGrpSpPr>
            <p:cNvPr id="3" name="Group 24"/>
            <p:cNvGrpSpPr/>
            <p:nvPr/>
          </p:nvGrpSpPr>
          <p:grpSpPr>
            <a:xfrm>
              <a:off x="3428282" y="3452573"/>
              <a:ext cx="1066800" cy="1319355"/>
              <a:chOff x="3256832" y="1245750"/>
              <a:chExt cx="1066800" cy="1319355"/>
            </a:xfrm>
          </p:grpSpPr>
          <p:pic>
            <p:nvPicPr>
              <p:cNvPr id="21518" name="Picture 14" descr="C:\Documents and Settings\jkobielus\Local Settings\Temporary Internet Files\Content.IE5\DI9XMYGZ\MP900387934[1]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56833" y="1245750"/>
                <a:ext cx="1066797" cy="914400"/>
              </a:xfrm>
              <a:prstGeom prst="rect">
                <a:avLst/>
              </a:prstGeom>
              <a:noFill/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256832" y="2073689"/>
                <a:ext cx="1066800" cy="4914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self-service</a:t>
                </a:r>
              </a:p>
              <a:p>
                <a:pPr algn="ctr"/>
                <a:r>
                  <a:rPr lang="en-US" sz="1200" dirty="0" smtClean="0"/>
                  <a:t>customer portal</a:t>
                </a:r>
                <a:endParaRPr lang="en-US" sz="1200" dirty="0"/>
              </a:p>
            </p:txBody>
          </p:sp>
        </p:grpSp>
        <p:grpSp>
          <p:nvGrpSpPr>
            <p:cNvPr id="4" name="Group 26"/>
            <p:cNvGrpSpPr/>
            <p:nvPr/>
          </p:nvGrpSpPr>
          <p:grpSpPr>
            <a:xfrm>
              <a:off x="3428282" y="4832471"/>
              <a:ext cx="1123950" cy="1398769"/>
              <a:chOff x="3714032" y="2775071"/>
              <a:chExt cx="1123950" cy="1398769"/>
            </a:xfrm>
          </p:grpSpPr>
          <p:pic>
            <p:nvPicPr>
              <p:cNvPr id="21508" name="Picture 23" descr="j040928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714032" y="2775071"/>
                <a:ext cx="1123950" cy="1123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883330" y="3878990"/>
                <a:ext cx="695815" cy="2948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call center</a:t>
                </a:r>
                <a:endParaRPr lang="en-US" sz="1200" dirty="0"/>
              </a:p>
            </p:txBody>
          </p:sp>
        </p:grpSp>
        <p:grpSp>
          <p:nvGrpSpPr>
            <p:cNvPr id="5" name="Group 25"/>
            <p:cNvGrpSpPr/>
            <p:nvPr/>
          </p:nvGrpSpPr>
          <p:grpSpPr>
            <a:xfrm>
              <a:off x="3371850" y="2256661"/>
              <a:ext cx="1185083" cy="1122789"/>
              <a:chOff x="838178" y="735638"/>
              <a:chExt cx="1185083" cy="1122789"/>
            </a:xfrm>
          </p:grpSpPr>
          <p:pic>
            <p:nvPicPr>
              <p:cNvPr id="21522" name="Picture 18" descr="C:\Documents and Settings\jkobielus\Local Settings\Temporary Internet Files\Content.IE5\6XS37AKN\MP900387580[1]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38178" y="735638"/>
                <a:ext cx="1185083" cy="869511"/>
              </a:xfrm>
              <a:prstGeom prst="rect">
                <a:avLst/>
              </a:prstGeom>
              <a:noFill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007476" y="1563577"/>
                <a:ext cx="870751" cy="2948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p</a:t>
                </a:r>
                <a:r>
                  <a:rPr lang="en-US" sz="1200" dirty="0" smtClean="0"/>
                  <a:t>oint of sale</a:t>
                </a:r>
                <a:endParaRPr lang="en-US" sz="1200" dirty="0"/>
              </a:p>
            </p:txBody>
          </p:sp>
        </p:grpSp>
      </p:grpSp>
      <p:pic>
        <p:nvPicPr>
          <p:cNvPr id="21523" name="Picture 19" descr="C:\Documents and Settings\jkobielus\Local Settings\Temporary Internet Files\Content.IE5\6XS37AKN\MP90040269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191000"/>
            <a:ext cx="1657499" cy="1638300"/>
          </a:xfrm>
          <a:prstGeom prst="rect">
            <a:avLst/>
          </a:prstGeom>
          <a:noFill/>
        </p:spPr>
      </p:pic>
      <p:sp>
        <p:nvSpPr>
          <p:cNvPr id="23" name="Right Arrow 22"/>
          <p:cNvSpPr/>
          <p:nvPr/>
        </p:nvSpPr>
        <p:spPr bwMode="auto">
          <a:xfrm flipH="1">
            <a:off x="1905000" y="4724400"/>
            <a:ext cx="1219200" cy="121920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priority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order</a:t>
            </a:r>
          </a:p>
        </p:txBody>
      </p:sp>
      <p:sp>
        <p:nvSpPr>
          <p:cNvPr id="24" name="Right Arrow 23"/>
          <p:cNvSpPr/>
          <p:nvPr/>
        </p:nvSpPr>
        <p:spPr bwMode="auto">
          <a:xfrm>
            <a:off x="1981200" y="5943600"/>
            <a:ext cx="4267200" cy="68580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expedited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shipment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28156" y="1042060"/>
            <a:ext cx="3930732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200" b="1" dirty="0" smtClean="0"/>
              <a:t>   </a:t>
            </a:r>
            <a:r>
              <a:rPr lang="en-US" sz="1200" dirty="0" smtClean="0"/>
              <a:t>Guide customers with consistent cross-channel experience</a:t>
            </a:r>
          </a:p>
          <a:p>
            <a:pPr>
              <a:buFont typeface="Wingdings" pitchFamily="2" charset="2"/>
              <a:buChar char="ü"/>
            </a:pPr>
            <a:r>
              <a:rPr lang="en-US" sz="1200" dirty="0" smtClean="0"/>
              <a:t>   Guide sales, marketing, and </a:t>
            </a:r>
            <a:r>
              <a:rPr lang="en-US" sz="1200" i="1" dirty="0" smtClean="0"/>
              <a:t>customer</a:t>
            </a:r>
            <a:r>
              <a:rPr lang="en-US" sz="1200" dirty="0" smtClean="0"/>
              <a:t> service to target recommended “next best offers” to customer requirements</a:t>
            </a:r>
            <a:endParaRPr lang="en-US" sz="1200" dirty="0"/>
          </a:p>
          <a:p>
            <a:pPr>
              <a:buFont typeface="Wingdings" pitchFamily="2" charset="2"/>
              <a:buChar char="ü"/>
            </a:pPr>
            <a:r>
              <a:rPr lang="en-US" sz="1200" dirty="0" smtClean="0"/>
              <a:t>   Guide order fulfillment, manufacturing, and other </a:t>
            </a:r>
            <a:r>
              <a:rPr lang="en-US" sz="1200" dirty="0"/>
              <a:t>back-end </a:t>
            </a:r>
            <a:r>
              <a:rPr lang="en-US" sz="1200" dirty="0" smtClean="0"/>
              <a:t>processes to satisfy the customer</a:t>
            </a:r>
            <a:endParaRPr lang="en-US" sz="1200" dirty="0"/>
          </a:p>
        </p:txBody>
      </p:sp>
      <p:sp>
        <p:nvSpPr>
          <p:cNvPr id="29" name="Rectangular Callout 28"/>
          <p:cNvSpPr/>
          <p:nvPr/>
        </p:nvSpPr>
        <p:spPr bwMode="auto">
          <a:xfrm>
            <a:off x="4800600" y="3048000"/>
            <a:ext cx="1981200" cy="1219200"/>
          </a:xfrm>
          <a:prstGeom prst="wedgeRectCallout">
            <a:avLst>
              <a:gd name="adj1" fmla="val -66342"/>
              <a:gd name="adj2" fmla="val 134388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 appreciate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your loyalty. We’re prepared to offer you </a:t>
            </a:r>
            <a:r>
              <a:rPr lang="en-US" sz="1600" dirty="0" smtClean="0">
                <a:latin typeface="Arial" charset="0"/>
              </a:rPr>
              <a:t>a version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tailored to your specific needs.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7620000" y="2362200"/>
            <a:ext cx="1295400" cy="1368623"/>
          </a:xfrm>
          <a:prstGeom prst="wedgeRectCallout">
            <a:avLst>
              <a:gd name="adj1" fmla="val -36142"/>
              <a:gd name="adj2" fmla="val 98167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 lov</a:t>
            </a:r>
            <a:r>
              <a:rPr lang="en-US" sz="1600" dirty="0" smtClean="0">
                <a:latin typeface="Arial" charset="0"/>
              </a:rPr>
              <a:t>e it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I’d like to order it now. Please ship it ASAP.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ular Callout 31"/>
          <p:cNvSpPr/>
          <p:nvPr/>
        </p:nvSpPr>
        <p:spPr bwMode="auto">
          <a:xfrm>
            <a:off x="609600" y="2895600"/>
            <a:ext cx="2438400" cy="838200"/>
          </a:xfrm>
          <a:prstGeom prst="wedgeRectCallout">
            <a:avLst>
              <a:gd name="adj1" fmla="val -45703"/>
              <a:gd name="adj2" fmla="val 160517"/>
            </a:avLst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Special order for loyal</a:t>
            </a:r>
            <a:r>
              <a:rPr lang="en-US" sz="1600" dirty="0" smtClean="0">
                <a:latin typeface="Arial" charset="0"/>
              </a:rPr>
              <a:t>, high-value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customer. Build and ship it ASAP!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228600" y="2286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6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And deliver on your promises, link to back-end processes</a:t>
            </a:r>
            <a:endParaRPr lang="en-US" sz="26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 animBg="1"/>
      <p:bldP spid="24" grpId="0" animBg="1"/>
      <p:bldP spid="29" grpId="0" animBg="1"/>
      <p:bldP spid="30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2535" y="1819141"/>
            <a:ext cx="6297613" cy="1028700"/>
          </a:xfrm>
        </p:spPr>
        <p:txBody>
          <a:bodyPr/>
          <a:lstStyle/>
          <a:p>
            <a:r>
              <a:rPr lang="en-US" dirty="0" smtClean="0"/>
              <a:t>NBA</a:t>
            </a:r>
            <a:r>
              <a:rPr lang="en-US" baseline="30000" dirty="0" smtClean="0"/>
              <a:t>*</a:t>
            </a:r>
            <a:r>
              <a:rPr lang="en-US" dirty="0" smtClean="0"/>
              <a:t> for MBAs</a:t>
            </a:r>
            <a:r>
              <a:rPr lang="en-US" baseline="30000" dirty="0" smtClean="0"/>
              <a:t>**</a:t>
            </a:r>
            <a:endParaRPr lang="en-US" baseline="30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6776" y="3147846"/>
            <a:ext cx="6297613" cy="800099"/>
          </a:xfrm>
        </p:spPr>
        <p:txBody>
          <a:bodyPr/>
          <a:lstStyle/>
          <a:p>
            <a:r>
              <a:rPr lang="en-US" dirty="0" smtClean="0"/>
              <a:t>James Kobielus, Senior Analyst</a:t>
            </a:r>
            <a:br>
              <a:rPr lang="en-US" dirty="0" smtClean="0"/>
            </a:br>
            <a:r>
              <a:rPr lang="en-US" dirty="0" smtClean="0"/>
              <a:t>Forrester Research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Strata Jumpstart, NYC, September 19, 2011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353299" y="5878288"/>
            <a:ext cx="2031390" cy="39421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 smtClean="0"/>
              <a:t>* Next Best Action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363199" y="6232563"/>
            <a:ext cx="825867" cy="39421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 smtClean="0"/>
              <a:t>* Duh!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Bracket 3"/>
          <p:cNvSpPr/>
          <p:nvPr/>
        </p:nvSpPr>
        <p:spPr bwMode="auto">
          <a:xfrm>
            <a:off x="539098" y="2584823"/>
            <a:ext cx="6051707" cy="541338"/>
          </a:xfrm>
          <a:prstGeom prst="bracketPair">
            <a:avLst/>
          </a:prstGeom>
          <a:solidFill>
            <a:schemeClr val="tx2">
              <a:lumMod val="20000"/>
              <a:lumOff val="80000"/>
            </a:schemeClr>
          </a:solidFill>
          <a:ln w="38100" cap="sq" cmpd="sng" algn="ctr">
            <a:solidFill>
              <a:srgbClr val="B2D23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4320" tIns="365760" rIns="274320" bIns="365760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en-US" sz="24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54925" y="1600200"/>
          <a:ext cx="7334250" cy="308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4250"/>
              </a:tblGrid>
              <a:tr h="514350">
                <a:tc>
                  <a:txBody>
                    <a:bodyPr/>
                    <a:lstStyle/>
                    <a:p>
                      <a:pPr lvl="0"/>
                      <a:r>
                        <a:rPr lang="en-US" sz="1800" b="0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Experience: Secret Sauce Behind CRM Success</a:t>
                      </a:r>
                      <a:endParaRPr lang="en-US" sz="1800" b="0" kern="120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CRM</a:t>
                      </a:r>
                      <a:r>
                        <a:rPr lang="en-US" sz="1800" kern="1200" baseline="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Next Best Action (NBA): Analytics</a:t>
                      </a:r>
                      <a:r>
                        <a:rPr lang="en-US" sz="1800" kern="1200" baseline="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 Driving Value &amp; </a:t>
                      </a:r>
                      <a:r>
                        <a:rPr lang="en-US" sz="1800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Experience</a:t>
                      </a:r>
                      <a:endParaRPr lang="en-US" sz="1600" kern="120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Predictive models: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Analytical Heart of CRM NBA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Metrics of CRM NBA’s Business Impact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228600" indent="-228600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Case</a:t>
                      </a:r>
                      <a:r>
                        <a:rPr lang="en-US" baseline="0" dirty="0" smtClean="0">
                          <a:solidFill>
                            <a:schemeClr val="accent5"/>
                          </a:solidFill>
                        </a:rPr>
                        <a:t> Studies of CRM NBA</a:t>
                      </a:r>
                      <a:endParaRPr lang="en-US" dirty="0" smtClean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228600" indent="-228600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Recommendations for</a:t>
                      </a:r>
                      <a:r>
                        <a:rPr lang="en-US" baseline="0" dirty="0" smtClean="0">
                          <a:solidFill>
                            <a:schemeClr val="accent5"/>
                          </a:solidFill>
                        </a:rPr>
                        <a:t> CRM and BP professionals</a:t>
                      </a:r>
                      <a:endParaRPr lang="en-US" dirty="0" smtClean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 smtClean="0"/>
              <a:t>Agenda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768" y="172192"/>
            <a:ext cx="7612084" cy="533400"/>
          </a:xfrm>
          <a:noFill/>
        </p:spPr>
        <p:txBody>
          <a:bodyPr/>
          <a:lstStyle/>
          <a:p>
            <a:r>
              <a:rPr lang="en-US" dirty="0" smtClean="0">
                <a:ea typeface="MS Gothic" pitchFamily="49" charset="-128"/>
                <a:cs typeface="Arial" pitchFamily="34" charset="0"/>
              </a:rPr>
              <a:t>CRM NBA: predictions guide every decision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7853" y="2961612"/>
            <a:ext cx="1852551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ea typeface="MS Gothic" pitchFamily="49" charset="-128"/>
                <a:cs typeface="Arial" pitchFamily="34" charset="0"/>
              </a:rPr>
              <a:t>aggregate customer demand?</a:t>
            </a:r>
            <a:endParaRPr lang="en-US" sz="1600" b="1" dirty="0"/>
          </a:p>
        </p:txBody>
      </p:sp>
      <p:sp>
        <p:nvSpPr>
          <p:cNvPr id="25" name="Rectangle 24"/>
          <p:cNvSpPr/>
          <p:nvPr/>
        </p:nvSpPr>
        <p:spPr>
          <a:xfrm>
            <a:off x="260271" y="4867514"/>
            <a:ext cx="1740725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ea typeface="MS Gothic" pitchFamily="49" charset="-128"/>
                <a:cs typeface="Arial" pitchFamily="34" charset="0"/>
              </a:rPr>
              <a:t>competitor actions?</a:t>
            </a:r>
            <a:endParaRPr lang="en-US" sz="1600" b="1" dirty="0"/>
          </a:p>
        </p:txBody>
      </p:sp>
      <p:sp>
        <p:nvSpPr>
          <p:cNvPr id="26" name="Rectangle 25"/>
          <p:cNvSpPr/>
          <p:nvPr/>
        </p:nvSpPr>
        <p:spPr>
          <a:xfrm>
            <a:off x="216232" y="4014758"/>
            <a:ext cx="185255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ea typeface="MS Gothic" pitchFamily="49" charset="-128"/>
                <a:cs typeface="Arial" pitchFamily="34" charset="0"/>
              </a:rPr>
              <a:t>product pricing trends?</a:t>
            </a:r>
            <a:endParaRPr lang="en-US" sz="1600" b="1" dirty="0"/>
          </a:p>
        </p:txBody>
      </p:sp>
      <p:sp>
        <p:nvSpPr>
          <p:cNvPr id="27" name="Rectangle 26"/>
          <p:cNvSpPr/>
          <p:nvPr/>
        </p:nvSpPr>
        <p:spPr>
          <a:xfrm>
            <a:off x="2560619" y="4878602"/>
            <a:ext cx="1666999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ea typeface="MS Gothic" pitchFamily="49" charset="-128"/>
                <a:cs typeface="Arial" pitchFamily="34" charset="0"/>
              </a:rPr>
              <a:t>availability of key factors of production?</a:t>
            </a:r>
            <a:endParaRPr lang="en-US" sz="1600" b="1" dirty="0"/>
          </a:p>
        </p:txBody>
      </p:sp>
      <p:sp>
        <p:nvSpPr>
          <p:cNvPr id="28" name="Rectangle 27"/>
          <p:cNvSpPr/>
          <p:nvPr/>
        </p:nvSpPr>
        <p:spPr>
          <a:xfrm>
            <a:off x="4638801" y="4878602"/>
            <a:ext cx="1916381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ea typeface="MS Gothic" pitchFamily="49" charset="-128"/>
                <a:cs typeface="Arial" pitchFamily="34" charset="0"/>
              </a:rPr>
              <a:t>failures of critical systems and components?</a:t>
            </a:r>
            <a:endParaRPr lang="en-US" sz="1600" b="1" dirty="0"/>
          </a:p>
        </p:txBody>
      </p:sp>
      <p:sp>
        <p:nvSpPr>
          <p:cNvPr id="31" name="Rectangle 30"/>
          <p:cNvSpPr/>
          <p:nvPr/>
        </p:nvSpPr>
        <p:spPr>
          <a:xfrm>
            <a:off x="7036128" y="1480463"/>
            <a:ext cx="1768434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ea typeface="MS Gothic" pitchFamily="49" charset="-128"/>
                <a:cs typeface="Arial" pitchFamily="34" charset="0"/>
              </a:rPr>
              <a:t>inventory levels under various supply chain scenarios?</a:t>
            </a:r>
            <a:endParaRPr lang="en-US" sz="1600" b="1" dirty="0"/>
          </a:p>
        </p:txBody>
      </p:sp>
      <p:sp>
        <p:nvSpPr>
          <p:cNvPr id="29" name="Rectangle 28"/>
          <p:cNvSpPr/>
          <p:nvPr/>
        </p:nvSpPr>
        <p:spPr>
          <a:xfrm>
            <a:off x="7013121" y="2954980"/>
            <a:ext cx="1766948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ea typeface="MS Gothic" pitchFamily="49" charset="-128"/>
                <a:cs typeface="Arial" pitchFamily="34" charset="0"/>
              </a:rPr>
              <a:t>cash on hand under various financial scenarios?</a:t>
            </a:r>
            <a:endParaRPr lang="en-US" sz="1600" b="1" dirty="0"/>
          </a:p>
        </p:txBody>
      </p:sp>
      <p:sp>
        <p:nvSpPr>
          <p:cNvPr id="43" name="Rectangle 42"/>
          <p:cNvSpPr/>
          <p:nvPr/>
        </p:nvSpPr>
        <p:spPr>
          <a:xfrm>
            <a:off x="207933" y="1349764"/>
            <a:ext cx="1822861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ea typeface="MS Gothic" pitchFamily="49" charset="-128"/>
                <a:cs typeface="Arial" pitchFamily="34" charset="0"/>
              </a:rPr>
              <a:t>how a particular will respond to a particular offer at a particular point in time?</a:t>
            </a:r>
            <a:endParaRPr lang="en-US" sz="1600" b="1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8653" y="1832593"/>
            <a:ext cx="4375200" cy="25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29"/>
          <p:cNvSpPr/>
          <p:nvPr/>
        </p:nvSpPr>
        <p:spPr>
          <a:xfrm>
            <a:off x="7024996" y="4291940"/>
            <a:ext cx="1766948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ea typeface="MS Gothic" pitchFamily="49" charset="-128"/>
                <a:cs typeface="Arial" pitchFamily="34" charset="0"/>
              </a:rPr>
              <a:t>riskiness of various business strategies?</a:t>
            </a:r>
            <a:endParaRPr lang="en-US" sz="1600" b="1" dirty="0"/>
          </a:p>
        </p:txBody>
      </p:sp>
      <p:sp>
        <p:nvSpPr>
          <p:cNvPr id="37" name="Rectangle 36"/>
          <p:cNvSpPr/>
          <p:nvPr/>
        </p:nvSpPr>
        <p:spPr>
          <a:xfrm>
            <a:off x="2284291" y="948529"/>
            <a:ext cx="4741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Can you predict?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617" y="5998029"/>
            <a:ext cx="811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And can you rapidly assess the bottom-line impact of likely scenarios?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29" grpId="0" animBg="1"/>
      <p:bldP spid="43" grpId="0" animBg="1"/>
      <p:bldP spid="30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50063" y="237033"/>
            <a:ext cx="8502051" cy="41116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60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Predictive </a:t>
            </a:r>
            <a:r>
              <a:rPr lang="en-US" sz="26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models: as diverse as CRM NBA use cases</a:t>
            </a:r>
            <a:endParaRPr lang="en-GB" sz="26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1078413"/>
            <a:ext cx="8913813" cy="954087"/>
            <a:chOff x="0" y="1267705"/>
            <a:chExt cx="8913508" cy="954769"/>
          </a:xfrm>
        </p:grpSpPr>
        <p:sp>
          <p:nvSpPr>
            <p:cNvPr id="19491" name="TextBox 9"/>
            <p:cNvSpPr txBox="1">
              <a:spLocks noChangeArrowheads="1"/>
            </p:cNvSpPr>
            <p:nvPr/>
          </p:nvSpPr>
          <p:spPr bwMode="auto">
            <a:xfrm>
              <a:off x="0" y="1569525"/>
              <a:ext cx="12309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/>
                <a:t>CRM initiative</a:t>
              </a:r>
              <a:endParaRPr lang="en-GB" sz="1200" b="1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44549" y="1267705"/>
              <a:ext cx="7768959" cy="954769"/>
            </a:xfrm>
            <a:custGeom>
              <a:avLst/>
              <a:gdLst>
                <a:gd name="connsiteX0" fmla="*/ 0 w 7768618"/>
                <a:gd name="connsiteY0" fmla="*/ 95477 h 954769"/>
                <a:gd name="connsiteX1" fmla="*/ 27965 w 7768618"/>
                <a:gd name="connsiteY1" fmla="*/ 27965 h 954769"/>
                <a:gd name="connsiteX2" fmla="*/ 95478 w 7768618"/>
                <a:gd name="connsiteY2" fmla="*/ 1 h 954769"/>
                <a:gd name="connsiteX3" fmla="*/ 7673141 w 7768618"/>
                <a:gd name="connsiteY3" fmla="*/ 0 h 954769"/>
                <a:gd name="connsiteX4" fmla="*/ 7740653 w 7768618"/>
                <a:gd name="connsiteY4" fmla="*/ 27965 h 954769"/>
                <a:gd name="connsiteX5" fmla="*/ 7768617 w 7768618"/>
                <a:gd name="connsiteY5" fmla="*/ 95478 h 954769"/>
                <a:gd name="connsiteX6" fmla="*/ 7768618 w 7768618"/>
                <a:gd name="connsiteY6" fmla="*/ 859292 h 954769"/>
                <a:gd name="connsiteX7" fmla="*/ 7740653 w 7768618"/>
                <a:gd name="connsiteY7" fmla="*/ 926804 h 954769"/>
                <a:gd name="connsiteX8" fmla="*/ 7673141 w 7768618"/>
                <a:gd name="connsiteY8" fmla="*/ 954769 h 954769"/>
                <a:gd name="connsiteX9" fmla="*/ 95477 w 7768618"/>
                <a:gd name="connsiteY9" fmla="*/ 954769 h 954769"/>
                <a:gd name="connsiteX10" fmla="*/ 27965 w 7768618"/>
                <a:gd name="connsiteY10" fmla="*/ 926804 h 954769"/>
                <a:gd name="connsiteX11" fmla="*/ 0 w 7768618"/>
                <a:gd name="connsiteY11" fmla="*/ 859292 h 954769"/>
                <a:gd name="connsiteX12" fmla="*/ 0 w 7768618"/>
                <a:gd name="connsiteY12" fmla="*/ 9547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8618" h="954769">
                  <a:moveTo>
                    <a:pt x="0" y="95477"/>
                  </a:moveTo>
                  <a:cubicBezTo>
                    <a:pt x="0" y="70155"/>
                    <a:pt x="10059" y="45870"/>
                    <a:pt x="27965" y="27965"/>
                  </a:cubicBezTo>
                  <a:cubicBezTo>
                    <a:pt x="45870" y="10060"/>
                    <a:pt x="70155" y="0"/>
                    <a:pt x="95478" y="1"/>
                  </a:cubicBezTo>
                  <a:lnTo>
                    <a:pt x="7673141" y="0"/>
                  </a:lnTo>
                  <a:cubicBezTo>
                    <a:pt x="7698463" y="0"/>
                    <a:pt x="7722748" y="10059"/>
                    <a:pt x="7740653" y="27965"/>
                  </a:cubicBezTo>
                  <a:cubicBezTo>
                    <a:pt x="7758558" y="45870"/>
                    <a:pt x="7768618" y="70155"/>
                    <a:pt x="7768617" y="95478"/>
                  </a:cubicBezTo>
                  <a:cubicBezTo>
                    <a:pt x="7768617" y="350083"/>
                    <a:pt x="7768618" y="604687"/>
                    <a:pt x="7768618" y="859292"/>
                  </a:cubicBezTo>
                  <a:cubicBezTo>
                    <a:pt x="7768618" y="884614"/>
                    <a:pt x="7758559" y="908899"/>
                    <a:pt x="7740653" y="926804"/>
                  </a:cubicBezTo>
                  <a:cubicBezTo>
                    <a:pt x="7722748" y="944709"/>
                    <a:pt x="7698463" y="954769"/>
                    <a:pt x="7673141" y="954769"/>
                  </a:cubicBezTo>
                  <a:lnTo>
                    <a:pt x="95477" y="954769"/>
                  </a:lnTo>
                  <a:cubicBezTo>
                    <a:pt x="70155" y="954769"/>
                    <a:pt x="45870" y="944710"/>
                    <a:pt x="27965" y="926804"/>
                  </a:cubicBezTo>
                  <a:cubicBezTo>
                    <a:pt x="10060" y="908899"/>
                    <a:pt x="0" y="884614"/>
                    <a:pt x="0" y="859292"/>
                  </a:cubicBezTo>
                  <a:lnTo>
                    <a:pt x="0" y="95477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24" tIns="127024" rIns="127024" bIns="127024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600" dirty="0">
                  <a:solidFill>
                    <a:schemeClr val="tx1"/>
                  </a:solidFill>
                </a:rPr>
                <a:t>Multichannel life-cycle customer relationship management</a:t>
              </a:r>
              <a:endParaRPr lang="en-GB" sz="2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0" y="2113463"/>
            <a:ext cx="8913813" cy="955675"/>
            <a:chOff x="0" y="2303872"/>
            <a:chExt cx="8913508" cy="954769"/>
          </a:xfrm>
        </p:grpSpPr>
        <p:sp>
          <p:nvSpPr>
            <p:cNvPr id="19487" name="TextBox 8"/>
            <p:cNvSpPr txBox="1">
              <a:spLocks noChangeArrowheads="1"/>
            </p:cNvSpPr>
            <p:nvPr/>
          </p:nvSpPr>
          <p:spPr bwMode="auto">
            <a:xfrm>
              <a:off x="0" y="2636325"/>
              <a:ext cx="12309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/>
                <a:t>CRM stakeholders</a:t>
              </a:r>
              <a:endParaRPr lang="en-GB" sz="1200" b="1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144549" y="2303872"/>
              <a:ext cx="2543088" cy="954769"/>
            </a:xfrm>
            <a:custGeom>
              <a:avLst/>
              <a:gdLst>
                <a:gd name="connsiteX0" fmla="*/ 0 w 2542730"/>
                <a:gd name="connsiteY0" fmla="*/ 95477 h 954769"/>
                <a:gd name="connsiteX1" fmla="*/ 27965 w 2542730"/>
                <a:gd name="connsiteY1" fmla="*/ 27965 h 954769"/>
                <a:gd name="connsiteX2" fmla="*/ 95478 w 2542730"/>
                <a:gd name="connsiteY2" fmla="*/ 1 h 954769"/>
                <a:gd name="connsiteX3" fmla="*/ 2447253 w 2542730"/>
                <a:gd name="connsiteY3" fmla="*/ 0 h 954769"/>
                <a:gd name="connsiteX4" fmla="*/ 2514765 w 2542730"/>
                <a:gd name="connsiteY4" fmla="*/ 27965 h 954769"/>
                <a:gd name="connsiteX5" fmla="*/ 2542729 w 2542730"/>
                <a:gd name="connsiteY5" fmla="*/ 95478 h 954769"/>
                <a:gd name="connsiteX6" fmla="*/ 2542730 w 2542730"/>
                <a:gd name="connsiteY6" fmla="*/ 859292 h 954769"/>
                <a:gd name="connsiteX7" fmla="*/ 2514765 w 2542730"/>
                <a:gd name="connsiteY7" fmla="*/ 926804 h 954769"/>
                <a:gd name="connsiteX8" fmla="*/ 2447253 w 2542730"/>
                <a:gd name="connsiteY8" fmla="*/ 954769 h 954769"/>
                <a:gd name="connsiteX9" fmla="*/ 95477 w 2542730"/>
                <a:gd name="connsiteY9" fmla="*/ 954769 h 954769"/>
                <a:gd name="connsiteX10" fmla="*/ 27965 w 2542730"/>
                <a:gd name="connsiteY10" fmla="*/ 926804 h 954769"/>
                <a:gd name="connsiteX11" fmla="*/ 0 w 2542730"/>
                <a:gd name="connsiteY11" fmla="*/ 859292 h 954769"/>
                <a:gd name="connsiteX12" fmla="*/ 0 w 2542730"/>
                <a:gd name="connsiteY12" fmla="*/ 9547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2730" h="954769">
                  <a:moveTo>
                    <a:pt x="0" y="95477"/>
                  </a:moveTo>
                  <a:cubicBezTo>
                    <a:pt x="0" y="70155"/>
                    <a:pt x="10059" y="45870"/>
                    <a:pt x="27965" y="27965"/>
                  </a:cubicBezTo>
                  <a:cubicBezTo>
                    <a:pt x="45870" y="10060"/>
                    <a:pt x="70155" y="0"/>
                    <a:pt x="95478" y="1"/>
                  </a:cubicBezTo>
                  <a:lnTo>
                    <a:pt x="2447253" y="0"/>
                  </a:lnTo>
                  <a:cubicBezTo>
                    <a:pt x="2472575" y="0"/>
                    <a:pt x="2496860" y="10059"/>
                    <a:pt x="2514765" y="27965"/>
                  </a:cubicBezTo>
                  <a:cubicBezTo>
                    <a:pt x="2532670" y="45870"/>
                    <a:pt x="2542730" y="70155"/>
                    <a:pt x="2542729" y="95478"/>
                  </a:cubicBezTo>
                  <a:cubicBezTo>
                    <a:pt x="2542729" y="350083"/>
                    <a:pt x="2542730" y="604687"/>
                    <a:pt x="2542730" y="859292"/>
                  </a:cubicBezTo>
                  <a:cubicBezTo>
                    <a:pt x="2542730" y="884614"/>
                    <a:pt x="2532671" y="908899"/>
                    <a:pt x="2514765" y="926804"/>
                  </a:cubicBezTo>
                  <a:cubicBezTo>
                    <a:pt x="2496860" y="944709"/>
                    <a:pt x="2472575" y="954769"/>
                    <a:pt x="2447253" y="954769"/>
                  </a:cubicBezTo>
                  <a:lnTo>
                    <a:pt x="95477" y="954769"/>
                  </a:lnTo>
                  <a:cubicBezTo>
                    <a:pt x="70155" y="954769"/>
                    <a:pt x="45870" y="944710"/>
                    <a:pt x="27965" y="926804"/>
                  </a:cubicBezTo>
                  <a:cubicBezTo>
                    <a:pt x="10060" y="908899"/>
                    <a:pt x="0" y="884614"/>
                    <a:pt x="0" y="859292"/>
                  </a:cubicBezTo>
                  <a:lnTo>
                    <a:pt x="0" y="9547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0354" tIns="100354" rIns="100354" bIns="100354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00" dirty="0">
                  <a:solidFill>
                    <a:schemeClr val="tx1"/>
                  </a:solidFill>
                </a:rPr>
                <a:t>Brand, marketing, PR, and consumer affairs teams</a:t>
              </a:r>
              <a:endParaRPr lang="en-GB" sz="19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757484" y="2303872"/>
              <a:ext cx="2543088" cy="954769"/>
            </a:xfrm>
            <a:custGeom>
              <a:avLst/>
              <a:gdLst>
                <a:gd name="connsiteX0" fmla="*/ 0 w 2542730"/>
                <a:gd name="connsiteY0" fmla="*/ 95477 h 954769"/>
                <a:gd name="connsiteX1" fmla="*/ 27965 w 2542730"/>
                <a:gd name="connsiteY1" fmla="*/ 27965 h 954769"/>
                <a:gd name="connsiteX2" fmla="*/ 95478 w 2542730"/>
                <a:gd name="connsiteY2" fmla="*/ 1 h 954769"/>
                <a:gd name="connsiteX3" fmla="*/ 2447253 w 2542730"/>
                <a:gd name="connsiteY3" fmla="*/ 0 h 954769"/>
                <a:gd name="connsiteX4" fmla="*/ 2514765 w 2542730"/>
                <a:gd name="connsiteY4" fmla="*/ 27965 h 954769"/>
                <a:gd name="connsiteX5" fmla="*/ 2542729 w 2542730"/>
                <a:gd name="connsiteY5" fmla="*/ 95478 h 954769"/>
                <a:gd name="connsiteX6" fmla="*/ 2542730 w 2542730"/>
                <a:gd name="connsiteY6" fmla="*/ 859292 h 954769"/>
                <a:gd name="connsiteX7" fmla="*/ 2514765 w 2542730"/>
                <a:gd name="connsiteY7" fmla="*/ 926804 h 954769"/>
                <a:gd name="connsiteX8" fmla="*/ 2447253 w 2542730"/>
                <a:gd name="connsiteY8" fmla="*/ 954769 h 954769"/>
                <a:gd name="connsiteX9" fmla="*/ 95477 w 2542730"/>
                <a:gd name="connsiteY9" fmla="*/ 954769 h 954769"/>
                <a:gd name="connsiteX10" fmla="*/ 27965 w 2542730"/>
                <a:gd name="connsiteY10" fmla="*/ 926804 h 954769"/>
                <a:gd name="connsiteX11" fmla="*/ 0 w 2542730"/>
                <a:gd name="connsiteY11" fmla="*/ 859292 h 954769"/>
                <a:gd name="connsiteX12" fmla="*/ 0 w 2542730"/>
                <a:gd name="connsiteY12" fmla="*/ 9547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2730" h="954769">
                  <a:moveTo>
                    <a:pt x="0" y="95477"/>
                  </a:moveTo>
                  <a:cubicBezTo>
                    <a:pt x="0" y="70155"/>
                    <a:pt x="10059" y="45870"/>
                    <a:pt x="27965" y="27965"/>
                  </a:cubicBezTo>
                  <a:cubicBezTo>
                    <a:pt x="45870" y="10060"/>
                    <a:pt x="70155" y="0"/>
                    <a:pt x="95478" y="1"/>
                  </a:cubicBezTo>
                  <a:lnTo>
                    <a:pt x="2447253" y="0"/>
                  </a:lnTo>
                  <a:cubicBezTo>
                    <a:pt x="2472575" y="0"/>
                    <a:pt x="2496860" y="10059"/>
                    <a:pt x="2514765" y="27965"/>
                  </a:cubicBezTo>
                  <a:cubicBezTo>
                    <a:pt x="2532670" y="45870"/>
                    <a:pt x="2542730" y="70155"/>
                    <a:pt x="2542729" y="95478"/>
                  </a:cubicBezTo>
                  <a:cubicBezTo>
                    <a:pt x="2542729" y="350083"/>
                    <a:pt x="2542730" y="604687"/>
                    <a:pt x="2542730" y="859292"/>
                  </a:cubicBezTo>
                  <a:cubicBezTo>
                    <a:pt x="2542730" y="884614"/>
                    <a:pt x="2532671" y="908899"/>
                    <a:pt x="2514765" y="926804"/>
                  </a:cubicBezTo>
                  <a:cubicBezTo>
                    <a:pt x="2496860" y="944709"/>
                    <a:pt x="2472575" y="954769"/>
                    <a:pt x="2447253" y="954769"/>
                  </a:cubicBezTo>
                  <a:lnTo>
                    <a:pt x="95477" y="954769"/>
                  </a:lnTo>
                  <a:cubicBezTo>
                    <a:pt x="70155" y="954769"/>
                    <a:pt x="45870" y="944710"/>
                    <a:pt x="27965" y="926804"/>
                  </a:cubicBezTo>
                  <a:cubicBezTo>
                    <a:pt x="10060" y="908899"/>
                    <a:pt x="0" y="884614"/>
                    <a:pt x="0" y="859292"/>
                  </a:cubicBezTo>
                  <a:lnTo>
                    <a:pt x="0" y="9547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0354" tIns="100354" rIns="100354" bIns="100354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00" dirty="0">
                  <a:solidFill>
                    <a:schemeClr val="tx1"/>
                  </a:solidFill>
                </a:rPr>
                <a:t>Sales </a:t>
              </a:r>
              <a:br>
                <a:rPr lang="en-US" sz="1900" dirty="0">
                  <a:solidFill>
                    <a:schemeClr val="tx1"/>
                  </a:solidFill>
                </a:rPr>
              </a:br>
              <a:r>
                <a:rPr lang="en-US" sz="1900" dirty="0">
                  <a:solidFill>
                    <a:schemeClr val="tx1"/>
                  </a:solidFill>
                </a:rPr>
                <a:t>teams</a:t>
              </a:r>
              <a:endParaRPr lang="en-US" sz="19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370420" y="2303872"/>
              <a:ext cx="2543088" cy="954769"/>
            </a:xfrm>
            <a:custGeom>
              <a:avLst/>
              <a:gdLst>
                <a:gd name="connsiteX0" fmla="*/ 0 w 2542730"/>
                <a:gd name="connsiteY0" fmla="*/ 95477 h 954769"/>
                <a:gd name="connsiteX1" fmla="*/ 27965 w 2542730"/>
                <a:gd name="connsiteY1" fmla="*/ 27965 h 954769"/>
                <a:gd name="connsiteX2" fmla="*/ 95478 w 2542730"/>
                <a:gd name="connsiteY2" fmla="*/ 1 h 954769"/>
                <a:gd name="connsiteX3" fmla="*/ 2447253 w 2542730"/>
                <a:gd name="connsiteY3" fmla="*/ 0 h 954769"/>
                <a:gd name="connsiteX4" fmla="*/ 2514765 w 2542730"/>
                <a:gd name="connsiteY4" fmla="*/ 27965 h 954769"/>
                <a:gd name="connsiteX5" fmla="*/ 2542729 w 2542730"/>
                <a:gd name="connsiteY5" fmla="*/ 95478 h 954769"/>
                <a:gd name="connsiteX6" fmla="*/ 2542730 w 2542730"/>
                <a:gd name="connsiteY6" fmla="*/ 859292 h 954769"/>
                <a:gd name="connsiteX7" fmla="*/ 2514765 w 2542730"/>
                <a:gd name="connsiteY7" fmla="*/ 926804 h 954769"/>
                <a:gd name="connsiteX8" fmla="*/ 2447253 w 2542730"/>
                <a:gd name="connsiteY8" fmla="*/ 954769 h 954769"/>
                <a:gd name="connsiteX9" fmla="*/ 95477 w 2542730"/>
                <a:gd name="connsiteY9" fmla="*/ 954769 h 954769"/>
                <a:gd name="connsiteX10" fmla="*/ 27965 w 2542730"/>
                <a:gd name="connsiteY10" fmla="*/ 926804 h 954769"/>
                <a:gd name="connsiteX11" fmla="*/ 0 w 2542730"/>
                <a:gd name="connsiteY11" fmla="*/ 859292 h 954769"/>
                <a:gd name="connsiteX12" fmla="*/ 0 w 2542730"/>
                <a:gd name="connsiteY12" fmla="*/ 9547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2730" h="954769">
                  <a:moveTo>
                    <a:pt x="0" y="95477"/>
                  </a:moveTo>
                  <a:cubicBezTo>
                    <a:pt x="0" y="70155"/>
                    <a:pt x="10059" y="45870"/>
                    <a:pt x="27965" y="27965"/>
                  </a:cubicBezTo>
                  <a:cubicBezTo>
                    <a:pt x="45870" y="10060"/>
                    <a:pt x="70155" y="0"/>
                    <a:pt x="95478" y="1"/>
                  </a:cubicBezTo>
                  <a:lnTo>
                    <a:pt x="2447253" y="0"/>
                  </a:lnTo>
                  <a:cubicBezTo>
                    <a:pt x="2472575" y="0"/>
                    <a:pt x="2496860" y="10059"/>
                    <a:pt x="2514765" y="27965"/>
                  </a:cubicBezTo>
                  <a:cubicBezTo>
                    <a:pt x="2532670" y="45870"/>
                    <a:pt x="2542730" y="70155"/>
                    <a:pt x="2542729" y="95478"/>
                  </a:cubicBezTo>
                  <a:cubicBezTo>
                    <a:pt x="2542729" y="350083"/>
                    <a:pt x="2542730" y="604687"/>
                    <a:pt x="2542730" y="859292"/>
                  </a:cubicBezTo>
                  <a:cubicBezTo>
                    <a:pt x="2542730" y="884614"/>
                    <a:pt x="2532671" y="908899"/>
                    <a:pt x="2514765" y="926804"/>
                  </a:cubicBezTo>
                  <a:cubicBezTo>
                    <a:pt x="2496860" y="944709"/>
                    <a:pt x="2472575" y="954769"/>
                    <a:pt x="2447253" y="954769"/>
                  </a:cubicBezTo>
                  <a:lnTo>
                    <a:pt x="95477" y="954769"/>
                  </a:lnTo>
                  <a:cubicBezTo>
                    <a:pt x="70155" y="954769"/>
                    <a:pt x="45870" y="944710"/>
                    <a:pt x="27965" y="926804"/>
                  </a:cubicBezTo>
                  <a:cubicBezTo>
                    <a:pt x="10060" y="908899"/>
                    <a:pt x="0" y="884614"/>
                    <a:pt x="0" y="859292"/>
                  </a:cubicBezTo>
                  <a:lnTo>
                    <a:pt x="0" y="9547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0354" tIns="100354" rIns="100354" bIns="100354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00" dirty="0">
                  <a:solidFill>
                    <a:schemeClr val="tx1"/>
                  </a:solidFill>
                </a:rPr>
                <a:t>Customer service </a:t>
              </a:r>
              <a:r>
                <a:rPr lang="en-US" sz="1900" dirty="0" smtClean="0">
                  <a:solidFill>
                    <a:schemeClr val="tx1"/>
                  </a:solidFill>
                </a:rPr>
                <a:t>teams</a:t>
              </a:r>
              <a:endParaRPr lang="en-US" sz="19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0" y="3150100"/>
            <a:ext cx="8913813" cy="954088"/>
            <a:chOff x="0" y="3340040"/>
            <a:chExt cx="8913508" cy="954769"/>
          </a:xfrm>
        </p:grpSpPr>
        <p:sp>
          <p:nvSpPr>
            <p:cNvPr id="19483" name="TextBox 7"/>
            <p:cNvSpPr txBox="1">
              <a:spLocks noChangeArrowheads="1"/>
            </p:cNvSpPr>
            <p:nvPr/>
          </p:nvSpPr>
          <p:spPr bwMode="auto">
            <a:xfrm>
              <a:off x="0" y="3626925"/>
              <a:ext cx="12309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/>
                <a:t>CRM processes</a:t>
              </a:r>
              <a:endParaRPr lang="en-GB" sz="1200" b="1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44549" y="3340040"/>
              <a:ext cx="2543088" cy="954769"/>
            </a:xfrm>
            <a:custGeom>
              <a:avLst/>
              <a:gdLst>
                <a:gd name="connsiteX0" fmla="*/ 0 w 2542730"/>
                <a:gd name="connsiteY0" fmla="*/ 95477 h 954769"/>
                <a:gd name="connsiteX1" fmla="*/ 27965 w 2542730"/>
                <a:gd name="connsiteY1" fmla="*/ 27965 h 954769"/>
                <a:gd name="connsiteX2" fmla="*/ 95478 w 2542730"/>
                <a:gd name="connsiteY2" fmla="*/ 1 h 954769"/>
                <a:gd name="connsiteX3" fmla="*/ 2447253 w 2542730"/>
                <a:gd name="connsiteY3" fmla="*/ 0 h 954769"/>
                <a:gd name="connsiteX4" fmla="*/ 2514765 w 2542730"/>
                <a:gd name="connsiteY4" fmla="*/ 27965 h 954769"/>
                <a:gd name="connsiteX5" fmla="*/ 2542729 w 2542730"/>
                <a:gd name="connsiteY5" fmla="*/ 95478 h 954769"/>
                <a:gd name="connsiteX6" fmla="*/ 2542730 w 2542730"/>
                <a:gd name="connsiteY6" fmla="*/ 859292 h 954769"/>
                <a:gd name="connsiteX7" fmla="*/ 2514765 w 2542730"/>
                <a:gd name="connsiteY7" fmla="*/ 926804 h 954769"/>
                <a:gd name="connsiteX8" fmla="*/ 2447253 w 2542730"/>
                <a:gd name="connsiteY8" fmla="*/ 954769 h 954769"/>
                <a:gd name="connsiteX9" fmla="*/ 95477 w 2542730"/>
                <a:gd name="connsiteY9" fmla="*/ 954769 h 954769"/>
                <a:gd name="connsiteX10" fmla="*/ 27965 w 2542730"/>
                <a:gd name="connsiteY10" fmla="*/ 926804 h 954769"/>
                <a:gd name="connsiteX11" fmla="*/ 0 w 2542730"/>
                <a:gd name="connsiteY11" fmla="*/ 859292 h 954769"/>
                <a:gd name="connsiteX12" fmla="*/ 0 w 2542730"/>
                <a:gd name="connsiteY12" fmla="*/ 9547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2730" h="954769">
                  <a:moveTo>
                    <a:pt x="0" y="95477"/>
                  </a:moveTo>
                  <a:cubicBezTo>
                    <a:pt x="0" y="70155"/>
                    <a:pt x="10059" y="45870"/>
                    <a:pt x="27965" y="27965"/>
                  </a:cubicBezTo>
                  <a:cubicBezTo>
                    <a:pt x="45870" y="10060"/>
                    <a:pt x="70155" y="0"/>
                    <a:pt x="95478" y="1"/>
                  </a:cubicBezTo>
                  <a:lnTo>
                    <a:pt x="2447253" y="0"/>
                  </a:lnTo>
                  <a:cubicBezTo>
                    <a:pt x="2472575" y="0"/>
                    <a:pt x="2496860" y="10059"/>
                    <a:pt x="2514765" y="27965"/>
                  </a:cubicBezTo>
                  <a:cubicBezTo>
                    <a:pt x="2532670" y="45870"/>
                    <a:pt x="2542730" y="70155"/>
                    <a:pt x="2542729" y="95478"/>
                  </a:cubicBezTo>
                  <a:cubicBezTo>
                    <a:pt x="2542729" y="350083"/>
                    <a:pt x="2542730" y="604687"/>
                    <a:pt x="2542730" y="859292"/>
                  </a:cubicBezTo>
                  <a:cubicBezTo>
                    <a:pt x="2542730" y="884614"/>
                    <a:pt x="2532671" y="908899"/>
                    <a:pt x="2514765" y="926804"/>
                  </a:cubicBezTo>
                  <a:cubicBezTo>
                    <a:pt x="2496860" y="944709"/>
                    <a:pt x="2472575" y="954769"/>
                    <a:pt x="2447253" y="954769"/>
                  </a:cubicBezTo>
                  <a:lnTo>
                    <a:pt x="95477" y="954769"/>
                  </a:lnTo>
                  <a:cubicBezTo>
                    <a:pt x="70155" y="954769"/>
                    <a:pt x="45870" y="944710"/>
                    <a:pt x="27965" y="926804"/>
                  </a:cubicBezTo>
                  <a:cubicBezTo>
                    <a:pt x="10060" y="908899"/>
                    <a:pt x="0" y="884614"/>
                    <a:pt x="0" y="859292"/>
                  </a:cubicBezTo>
                  <a:lnTo>
                    <a:pt x="0" y="95477"/>
                  </a:lnTo>
                  <a:close/>
                </a:path>
              </a:pathLst>
            </a:custGeom>
            <a:solidFill>
              <a:srgbClr val="FFB46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0354" tIns="100354" rIns="100354" bIns="100354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00" dirty="0">
                  <a:solidFill>
                    <a:schemeClr val="tx1"/>
                  </a:solidFill>
                </a:rPr>
                <a:t>Customer voice listening</a:t>
              </a:r>
              <a:endParaRPr lang="en-GB" sz="1900" dirty="0">
                <a:solidFill>
                  <a:schemeClr val="tx1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3757484" y="3340040"/>
              <a:ext cx="2543088" cy="954769"/>
            </a:xfrm>
            <a:custGeom>
              <a:avLst/>
              <a:gdLst>
                <a:gd name="connsiteX0" fmla="*/ 0 w 2542730"/>
                <a:gd name="connsiteY0" fmla="*/ 95477 h 954769"/>
                <a:gd name="connsiteX1" fmla="*/ 27965 w 2542730"/>
                <a:gd name="connsiteY1" fmla="*/ 27965 h 954769"/>
                <a:gd name="connsiteX2" fmla="*/ 95478 w 2542730"/>
                <a:gd name="connsiteY2" fmla="*/ 1 h 954769"/>
                <a:gd name="connsiteX3" fmla="*/ 2447253 w 2542730"/>
                <a:gd name="connsiteY3" fmla="*/ 0 h 954769"/>
                <a:gd name="connsiteX4" fmla="*/ 2514765 w 2542730"/>
                <a:gd name="connsiteY4" fmla="*/ 27965 h 954769"/>
                <a:gd name="connsiteX5" fmla="*/ 2542729 w 2542730"/>
                <a:gd name="connsiteY5" fmla="*/ 95478 h 954769"/>
                <a:gd name="connsiteX6" fmla="*/ 2542730 w 2542730"/>
                <a:gd name="connsiteY6" fmla="*/ 859292 h 954769"/>
                <a:gd name="connsiteX7" fmla="*/ 2514765 w 2542730"/>
                <a:gd name="connsiteY7" fmla="*/ 926804 h 954769"/>
                <a:gd name="connsiteX8" fmla="*/ 2447253 w 2542730"/>
                <a:gd name="connsiteY8" fmla="*/ 954769 h 954769"/>
                <a:gd name="connsiteX9" fmla="*/ 95477 w 2542730"/>
                <a:gd name="connsiteY9" fmla="*/ 954769 h 954769"/>
                <a:gd name="connsiteX10" fmla="*/ 27965 w 2542730"/>
                <a:gd name="connsiteY10" fmla="*/ 926804 h 954769"/>
                <a:gd name="connsiteX11" fmla="*/ 0 w 2542730"/>
                <a:gd name="connsiteY11" fmla="*/ 859292 h 954769"/>
                <a:gd name="connsiteX12" fmla="*/ 0 w 2542730"/>
                <a:gd name="connsiteY12" fmla="*/ 9547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2730" h="954769">
                  <a:moveTo>
                    <a:pt x="0" y="95477"/>
                  </a:moveTo>
                  <a:cubicBezTo>
                    <a:pt x="0" y="70155"/>
                    <a:pt x="10059" y="45870"/>
                    <a:pt x="27965" y="27965"/>
                  </a:cubicBezTo>
                  <a:cubicBezTo>
                    <a:pt x="45870" y="10060"/>
                    <a:pt x="70155" y="0"/>
                    <a:pt x="95478" y="1"/>
                  </a:cubicBezTo>
                  <a:lnTo>
                    <a:pt x="2447253" y="0"/>
                  </a:lnTo>
                  <a:cubicBezTo>
                    <a:pt x="2472575" y="0"/>
                    <a:pt x="2496860" y="10059"/>
                    <a:pt x="2514765" y="27965"/>
                  </a:cubicBezTo>
                  <a:cubicBezTo>
                    <a:pt x="2532670" y="45870"/>
                    <a:pt x="2542730" y="70155"/>
                    <a:pt x="2542729" y="95478"/>
                  </a:cubicBezTo>
                  <a:cubicBezTo>
                    <a:pt x="2542729" y="350083"/>
                    <a:pt x="2542730" y="604687"/>
                    <a:pt x="2542730" y="859292"/>
                  </a:cubicBezTo>
                  <a:cubicBezTo>
                    <a:pt x="2542730" y="884614"/>
                    <a:pt x="2532671" y="908899"/>
                    <a:pt x="2514765" y="926804"/>
                  </a:cubicBezTo>
                  <a:cubicBezTo>
                    <a:pt x="2496860" y="944709"/>
                    <a:pt x="2472575" y="954769"/>
                    <a:pt x="2447253" y="954769"/>
                  </a:cubicBezTo>
                  <a:lnTo>
                    <a:pt x="95477" y="954769"/>
                  </a:lnTo>
                  <a:cubicBezTo>
                    <a:pt x="70155" y="954769"/>
                    <a:pt x="45870" y="944710"/>
                    <a:pt x="27965" y="926804"/>
                  </a:cubicBezTo>
                  <a:cubicBezTo>
                    <a:pt x="10060" y="908899"/>
                    <a:pt x="0" y="884614"/>
                    <a:pt x="0" y="859292"/>
                  </a:cubicBezTo>
                  <a:lnTo>
                    <a:pt x="0" y="95477"/>
                  </a:lnTo>
                  <a:close/>
                </a:path>
              </a:pathLst>
            </a:custGeom>
            <a:solidFill>
              <a:srgbClr val="FFB46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0354" tIns="100354" rIns="100354" bIns="100354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00" dirty="0">
                  <a:solidFill>
                    <a:schemeClr val="tx1"/>
                  </a:solidFill>
                </a:rPr>
                <a:t>Customer lead harvesting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370420" y="3340040"/>
              <a:ext cx="2543088" cy="954769"/>
            </a:xfrm>
            <a:custGeom>
              <a:avLst/>
              <a:gdLst>
                <a:gd name="connsiteX0" fmla="*/ 0 w 2542730"/>
                <a:gd name="connsiteY0" fmla="*/ 95477 h 954769"/>
                <a:gd name="connsiteX1" fmla="*/ 27965 w 2542730"/>
                <a:gd name="connsiteY1" fmla="*/ 27965 h 954769"/>
                <a:gd name="connsiteX2" fmla="*/ 95478 w 2542730"/>
                <a:gd name="connsiteY2" fmla="*/ 1 h 954769"/>
                <a:gd name="connsiteX3" fmla="*/ 2447253 w 2542730"/>
                <a:gd name="connsiteY3" fmla="*/ 0 h 954769"/>
                <a:gd name="connsiteX4" fmla="*/ 2514765 w 2542730"/>
                <a:gd name="connsiteY4" fmla="*/ 27965 h 954769"/>
                <a:gd name="connsiteX5" fmla="*/ 2542729 w 2542730"/>
                <a:gd name="connsiteY5" fmla="*/ 95478 h 954769"/>
                <a:gd name="connsiteX6" fmla="*/ 2542730 w 2542730"/>
                <a:gd name="connsiteY6" fmla="*/ 859292 h 954769"/>
                <a:gd name="connsiteX7" fmla="*/ 2514765 w 2542730"/>
                <a:gd name="connsiteY7" fmla="*/ 926804 h 954769"/>
                <a:gd name="connsiteX8" fmla="*/ 2447253 w 2542730"/>
                <a:gd name="connsiteY8" fmla="*/ 954769 h 954769"/>
                <a:gd name="connsiteX9" fmla="*/ 95477 w 2542730"/>
                <a:gd name="connsiteY9" fmla="*/ 954769 h 954769"/>
                <a:gd name="connsiteX10" fmla="*/ 27965 w 2542730"/>
                <a:gd name="connsiteY10" fmla="*/ 926804 h 954769"/>
                <a:gd name="connsiteX11" fmla="*/ 0 w 2542730"/>
                <a:gd name="connsiteY11" fmla="*/ 859292 h 954769"/>
                <a:gd name="connsiteX12" fmla="*/ 0 w 2542730"/>
                <a:gd name="connsiteY12" fmla="*/ 9547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2730" h="954769">
                  <a:moveTo>
                    <a:pt x="0" y="95477"/>
                  </a:moveTo>
                  <a:cubicBezTo>
                    <a:pt x="0" y="70155"/>
                    <a:pt x="10059" y="45870"/>
                    <a:pt x="27965" y="27965"/>
                  </a:cubicBezTo>
                  <a:cubicBezTo>
                    <a:pt x="45870" y="10060"/>
                    <a:pt x="70155" y="0"/>
                    <a:pt x="95478" y="1"/>
                  </a:cubicBezTo>
                  <a:lnTo>
                    <a:pt x="2447253" y="0"/>
                  </a:lnTo>
                  <a:cubicBezTo>
                    <a:pt x="2472575" y="0"/>
                    <a:pt x="2496860" y="10059"/>
                    <a:pt x="2514765" y="27965"/>
                  </a:cubicBezTo>
                  <a:cubicBezTo>
                    <a:pt x="2532670" y="45870"/>
                    <a:pt x="2542730" y="70155"/>
                    <a:pt x="2542729" y="95478"/>
                  </a:cubicBezTo>
                  <a:cubicBezTo>
                    <a:pt x="2542729" y="350083"/>
                    <a:pt x="2542730" y="604687"/>
                    <a:pt x="2542730" y="859292"/>
                  </a:cubicBezTo>
                  <a:cubicBezTo>
                    <a:pt x="2542730" y="884614"/>
                    <a:pt x="2532671" y="908899"/>
                    <a:pt x="2514765" y="926804"/>
                  </a:cubicBezTo>
                  <a:cubicBezTo>
                    <a:pt x="2496860" y="944709"/>
                    <a:pt x="2472575" y="954769"/>
                    <a:pt x="2447253" y="954769"/>
                  </a:cubicBezTo>
                  <a:lnTo>
                    <a:pt x="95477" y="954769"/>
                  </a:lnTo>
                  <a:cubicBezTo>
                    <a:pt x="70155" y="954769"/>
                    <a:pt x="45870" y="944710"/>
                    <a:pt x="27965" y="926804"/>
                  </a:cubicBezTo>
                  <a:cubicBezTo>
                    <a:pt x="10060" y="908899"/>
                    <a:pt x="0" y="884614"/>
                    <a:pt x="0" y="859292"/>
                  </a:cubicBezTo>
                  <a:lnTo>
                    <a:pt x="0" y="95477"/>
                  </a:lnTo>
                  <a:close/>
                </a:path>
              </a:pathLst>
            </a:custGeom>
            <a:solidFill>
              <a:srgbClr val="FFB46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0354" tIns="100354" rIns="100354" bIns="100354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00" dirty="0">
                  <a:solidFill>
                    <a:schemeClr val="tx1"/>
                  </a:solidFill>
                </a:rPr>
                <a:t>Customer life-cycle management</a:t>
              </a:r>
              <a:endParaRPr lang="en-GB" sz="1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0" y="4186738"/>
            <a:ext cx="8913813" cy="954087"/>
            <a:chOff x="0" y="4186738"/>
            <a:chExt cx="8913813" cy="954087"/>
          </a:xfrm>
        </p:grpSpPr>
        <p:sp>
          <p:nvSpPr>
            <p:cNvPr id="19473" name="TextBox 4"/>
            <p:cNvSpPr txBox="1">
              <a:spLocks noChangeArrowheads="1"/>
            </p:cNvSpPr>
            <p:nvPr/>
          </p:nvSpPr>
          <p:spPr bwMode="auto">
            <a:xfrm>
              <a:off x="0" y="4504029"/>
              <a:ext cx="1104443" cy="46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/>
                <a:t>CRM applications</a:t>
              </a:r>
              <a:endParaRPr lang="en-GB" sz="1200" b="1" dirty="0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144588" y="4186738"/>
              <a:ext cx="836612" cy="954087"/>
            </a:xfrm>
            <a:custGeom>
              <a:avLst/>
              <a:gdLst>
                <a:gd name="connsiteX0" fmla="*/ 0 w 835874"/>
                <a:gd name="connsiteY0" fmla="*/ 83587 h 954769"/>
                <a:gd name="connsiteX1" fmla="*/ 24482 w 835874"/>
                <a:gd name="connsiteY1" fmla="*/ 24482 h 954769"/>
                <a:gd name="connsiteX2" fmla="*/ 83587 w 835874"/>
                <a:gd name="connsiteY2" fmla="*/ 0 h 954769"/>
                <a:gd name="connsiteX3" fmla="*/ 752287 w 835874"/>
                <a:gd name="connsiteY3" fmla="*/ 0 h 954769"/>
                <a:gd name="connsiteX4" fmla="*/ 811392 w 835874"/>
                <a:gd name="connsiteY4" fmla="*/ 24482 h 954769"/>
                <a:gd name="connsiteX5" fmla="*/ 835874 w 835874"/>
                <a:gd name="connsiteY5" fmla="*/ 83587 h 954769"/>
                <a:gd name="connsiteX6" fmla="*/ 835874 w 835874"/>
                <a:gd name="connsiteY6" fmla="*/ 871182 h 954769"/>
                <a:gd name="connsiteX7" fmla="*/ 811392 w 835874"/>
                <a:gd name="connsiteY7" fmla="*/ 930287 h 954769"/>
                <a:gd name="connsiteX8" fmla="*/ 752287 w 835874"/>
                <a:gd name="connsiteY8" fmla="*/ 954769 h 954769"/>
                <a:gd name="connsiteX9" fmla="*/ 83587 w 835874"/>
                <a:gd name="connsiteY9" fmla="*/ 954769 h 954769"/>
                <a:gd name="connsiteX10" fmla="*/ 24482 w 835874"/>
                <a:gd name="connsiteY10" fmla="*/ 930287 h 954769"/>
                <a:gd name="connsiteX11" fmla="*/ 0 w 835874"/>
                <a:gd name="connsiteY11" fmla="*/ 871182 h 954769"/>
                <a:gd name="connsiteX12" fmla="*/ 0 w 835874"/>
                <a:gd name="connsiteY12" fmla="*/ 8358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5874" h="954769">
                  <a:moveTo>
                    <a:pt x="0" y="83587"/>
                  </a:moveTo>
                  <a:cubicBezTo>
                    <a:pt x="0" y="61418"/>
                    <a:pt x="8807" y="40158"/>
                    <a:pt x="24482" y="24482"/>
                  </a:cubicBezTo>
                  <a:cubicBezTo>
                    <a:pt x="40158" y="8806"/>
                    <a:pt x="61418" y="0"/>
                    <a:pt x="83587" y="0"/>
                  </a:cubicBezTo>
                  <a:lnTo>
                    <a:pt x="752287" y="0"/>
                  </a:lnTo>
                  <a:cubicBezTo>
                    <a:pt x="774456" y="0"/>
                    <a:pt x="795716" y="8807"/>
                    <a:pt x="811392" y="24482"/>
                  </a:cubicBezTo>
                  <a:cubicBezTo>
                    <a:pt x="827068" y="40158"/>
                    <a:pt x="835874" y="61418"/>
                    <a:pt x="835874" y="83587"/>
                  </a:cubicBezTo>
                  <a:lnTo>
                    <a:pt x="835874" y="871182"/>
                  </a:lnTo>
                  <a:cubicBezTo>
                    <a:pt x="835874" y="893351"/>
                    <a:pt x="827068" y="914611"/>
                    <a:pt x="811392" y="930287"/>
                  </a:cubicBezTo>
                  <a:cubicBezTo>
                    <a:pt x="795716" y="945963"/>
                    <a:pt x="774456" y="954769"/>
                    <a:pt x="752287" y="954769"/>
                  </a:cubicBezTo>
                  <a:lnTo>
                    <a:pt x="83587" y="954769"/>
                  </a:lnTo>
                  <a:cubicBezTo>
                    <a:pt x="61418" y="954769"/>
                    <a:pt x="40158" y="945963"/>
                    <a:pt x="24482" y="930287"/>
                  </a:cubicBezTo>
                  <a:cubicBezTo>
                    <a:pt x="8806" y="914611"/>
                    <a:pt x="0" y="893351"/>
                    <a:pt x="0" y="871182"/>
                  </a:cubicBezTo>
                  <a:lnTo>
                    <a:pt x="0" y="83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772" tIns="58772" rIns="58772" bIns="58772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Customer awareness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1998663" y="4186738"/>
              <a:ext cx="835025" cy="954087"/>
            </a:xfrm>
            <a:custGeom>
              <a:avLst/>
              <a:gdLst>
                <a:gd name="connsiteX0" fmla="*/ 0 w 835874"/>
                <a:gd name="connsiteY0" fmla="*/ 83587 h 954769"/>
                <a:gd name="connsiteX1" fmla="*/ 24482 w 835874"/>
                <a:gd name="connsiteY1" fmla="*/ 24482 h 954769"/>
                <a:gd name="connsiteX2" fmla="*/ 83587 w 835874"/>
                <a:gd name="connsiteY2" fmla="*/ 0 h 954769"/>
                <a:gd name="connsiteX3" fmla="*/ 752287 w 835874"/>
                <a:gd name="connsiteY3" fmla="*/ 0 h 954769"/>
                <a:gd name="connsiteX4" fmla="*/ 811392 w 835874"/>
                <a:gd name="connsiteY4" fmla="*/ 24482 h 954769"/>
                <a:gd name="connsiteX5" fmla="*/ 835874 w 835874"/>
                <a:gd name="connsiteY5" fmla="*/ 83587 h 954769"/>
                <a:gd name="connsiteX6" fmla="*/ 835874 w 835874"/>
                <a:gd name="connsiteY6" fmla="*/ 871182 h 954769"/>
                <a:gd name="connsiteX7" fmla="*/ 811392 w 835874"/>
                <a:gd name="connsiteY7" fmla="*/ 930287 h 954769"/>
                <a:gd name="connsiteX8" fmla="*/ 752287 w 835874"/>
                <a:gd name="connsiteY8" fmla="*/ 954769 h 954769"/>
                <a:gd name="connsiteX9" fmla="*/ 83587 w 835874"/>
                <a:gd name="connsiteY9" fmla="*/ 954769 h 954769"/>
                <a:gd name="connsiteX10" fmla="*/ 24482 w 835874"/>
                <a:gd name="connsiteY10" fmla="*/ 930287 h 954769"/>
                <a:gd name="connsiteX11" fmla="*/ 0 w 835874"/>
                <a:gd name="connsiteY11" fmla="*/ 871182 h 954769"/>
                <a:gd name="connsiteX12" fmla="*/ 0 w 835874"/>
                <a:gd name="connsiteY12" fmla="*/ 8358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5874" h="954769">
                  <a:moveTo>
                    <a:pt x="0" y="83587"/>
                  </a:moveTo>
                  <a:cubicBezTo>
                    <a:pt x="0" y="61418"/>
                    <a:pt x="8807" y="40158"/>
                    <a:pt x="24482" y="24482"/>
                  </a:cubicBezTo>
                  <a:cubicBezTo>
                    <a:pt x="40158" y="8806"/>
                    <a:pt x="61418" y="0"/>
                    <a:pt x="83587" y="0"/>
                  </a:cubicBezTo>
                  <a:lnTo>
                    <a:pt x="752287" y="0"/>
                  </a:lnTo>
                  <a:cubicBezTo>
                    <a:pt x="774456" y="0"/>
                    <a:pt x="795716" y="8807"/>
                    <a:pt x="811392" y="24482"/>
                  </a:cubicBezTo>
                  <a:cubicBezTo>
                    <a:pt x="827068" y="40158"/>
                    <a:pt x="835874" y="61418"/>
                    <a:pt x="835874" y="83587"/>
                  </a:cubicBezTo>
                  <a:lnTo>
                    <a:pt x="835874" y="871182"/>
                  </a:lnTo>
                  <a:cubicBezTo>
                    <a:pt x="835874" y="893351"/>
                    <a:pt x="827068" y="914611"/>
                    <a:pt x="811392" y="930287"/>
                  </a:cubicBezTo>
                  <a:cubicBezTo>
                    <a:pt x="795716" y="945963"/>
                    <a:pt x="774456" y="954769"/>
                    <a:pt x="752287" y="954769"/>
                  </a:cubicBezTo>
                  <a:lnTo>
                    <a:pt x="83587" y="954769"/>
                  </a:lnTo>
                  <a:cubicBezTo>
                    <a:pt x="61418" y="954769"/>
                    <a:pt x="40158" y="945963"/>
                    <a:pt x="24482" y="930287"/>
                  </a:cubicBezTo>
                  <a:cubicBezTo>
                    <a:pt x="8806" y="914611"/>
                    <a:pt x="0" y="893351"/>
                    <a:pt x="0" y="871182"/>
                  </a:cubicBezTo>
                  <a:lnTo>
                    <a:pt x="0" y="83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772" tIns="58772" rIns="58772" bIns="58772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Customer sentiment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851150" y="4186738"/>
              <a:ext cx="836613" cy="954087"/>
            </a:xfrm>
            <a:custGeom>
              <a:avLst/>
              <a:gdLst>
                <a:gd name="connsiteX0" fmla="*/ 0 w 835874"/>
                <a:gd name="connsiteY0" fmla="*/ 83587 h 954769"/>
                <a:gd name="connsiteX1" fmla="*/ 24482 w 835874"/>
                <a:gd name="connsiteY1" fmla="*/ 24482 h 954769"/>
                <a:gd name="connsiteX2" fmla="*/ 83587 w 835874"/>
                <a:gd name="connsiteY2" fmla="*/ 0 h 954769"/>
                <a:gd name="connsiteX3" fmla="*/ 752287 w 835874"/>
                <a:gd name="connsiteY3" fmla="*/ 0 h 954769"/>
                <a:gd name="connsiteX4" fmla="*/ 811392 w 835874"/>
                <a:gd name="connsiteY4" fmla="*/ 24482 h 954769"/>
                <a:gd name="connsiteX5" fmla="*/ 835874 w 835874"/>
                <a:gd name="connsiteY5" fmla="*/ 83587 h 954769"/>
                <a:gd name="connsiteX6" fmla="*/ 835874 w 835874"/>
                <a:gd name="connsiteY6" fmla="*/ 871182 h 954769"/>
                <a:gd name="connsiteX7" fmla="*/ 811392 w 835874"/>
                <a:gd name="connsiteY7" fmla="*/ 930287 h 954769"/>
                <a:gd name="connsiteX8" fmla="*/ 752287 w 835874"/>
                <a:gd name="connsiteY8" fmla="*/ 954769 h 954769"/>
                <a:gd name="connsiteX9" fmla="*/ 83587 w 835874"/>
                <a:gd name="connsiteY9" fmla="*/ 954769 h 954769"/>
                <a:gd name="connsiteX10" fmla="*/ 24482 w 835874"/>
                <a:gd name="connsiteY10" fmla="*/ 930287 h 954769"/>
                <a:gd name="connsiteX11" fmla="*/ 0 w 835874"/>
                <a:gd name="connsiteY11" fmla="*/ 871182 h 954769"/>
                <a:gd name="connsiteX12" fmla="*/ 0 w 835874"/>
                <a:gd name="connsiteY12" fmla="*/ 8358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5874" h="954769">
                  <a:moveTo>
                    <a:pt x="0" y="83587"/>
                  </a:moveTo>
                  <a:cubicBezTo>
                    <a:pt x="0" y="61418"/>
                    <a:pt x="8807" y="40158"/>
                    <a:pt x="24482" y="24482"/>
                  </a:cubicBezTo>
                  <a:cubicBezTo>
                    <a:pt x="40158" y="8806"/>
                    <a:pt x="61418" y="0"/>
                    <a:pt x="83587" y="0"/>
                  </a:cubicBezTo>
                  <a:lnTo>
                    <a:pt x="752287" y="0"/>
                  </a:lnTo>
                  <a:cubicBezTo>
                    <a:pt x="774456" y="0"/>
                    <a:pt x="795716" y="8807"/>
                    <a:pt x="811392" y="24482"/>
                  </a:cubicBezTo>
                  <a:cubicBezTo>
                    <a:pt x="827068" y="40158"/>
                    <a:pt x="835874" y="61418"/>
                    <a:pt x="835874" y="83587"/>
                  </a:cubicBezTo>
                  <a:lnTo>
                    <a:pt x="835874" y="871182"/>
                  </a:lnTo>
                  <a:cubicBezTo>
                    <a:pt x="835874" y="893351"/>
                    <a:pt x="827068" y="914611"/>
                    <a:pt x="811392" y="930287"/>
                  </a:cubicBezTo>
                  <a:cubicBezTo>
                    <a:pt x="795716" y="945963"/>
                    <a:pt x="774456" y="954769"/>
                    <a:pt x="752287" y="954769"/>
                  </a:cubicBezTo>
                  <a:lnTo>
                    <a:pt x="83587" y="954769"/>
                  </a:lnTo>
                  <a:cubicBezTo>
                    <a:pt x="61418" y="954769"/>
                    <a:pt x="40158" y="945963"/>
                    <a:pt x="24482" y="930287"/>
                  </a:cubicBezTo>
                  <a:cubicBezTo>
                    <a:pt x="8806" y="914611"/>
                    <a:pt x="0" y="893351"/>
                    <a:pt x="0" y="871182"/>
                  </a:cubicBezTo>
                  <a:lnTo>
                    <a:pt x="0" y="83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772" tIns="58772" rIns="58772" bIns="58772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Customer propensity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757613" y="4186738"/>
              <a:ext cx="836612" cy="954087"/>
            </a:xfrm>
            <a:custGeom>
              <a:avLst/>
              <a:gdLst>
                <a:gd name="connsiteX0" fmla="*/ 0 w 835874"/>
                <a:gd name="connsiteY0" fmla="*/ 83587 h 954769"/>
                <a:gd name="connsiteX1" fmla="*/ 24482 w 835874"/>
                <a:gd name="connsiteY1" fmla="*/ 24482 h 954769"/>
                <a:gd name="connsiteX2" fmla="*/ 83587 w 835874"/>
                <a:gd name="connsiteY2" fmla="*/ 0 h 954769"/>
                <a:gd name="connsiteX3" fmla="*/ 752287 w 835874"/>
                <a:gd name="connsiteY3" fmla="*/ 0 h 954769"/>
                <a:gd name="connsiteX4" fmla="*/ 811392 w 835874"/>
                <a:gd name="connsiteY4" fmla="*/ 24482 h 954769"/>
                <a:gd name="connsiteX5" fmla="*/ 835874 w 835874"/>
                <a:gd name="connsiteY5" fmla="*/ 83587 h 954769"/>
                <a:gd name="connsiteX6" fmla="*/ 835874 w 835874"/>
                <a:gd name="connsiteY6" fmla="*/ 871182 h 954769"/>
                <a:gd name="connsiteX7" fmla="*/ 811392 w 835874"/>
                <a:gd name="connsiteY7" fmla="*/ 930287 h 954769"/>
                <a:gd name="connsiteX8" fmla="*/ 752287 w 835874"/>
                <a:gd name="connsiteY8" fmla="*/ 954769 h 954769"/>
                <a:gd name="connsiteX9" fmla="*/ 83587 w 835874"/>
                <a:gd name="connsiteY9" fmla="*/ 954769 h 954769"/>
                <a:gd name="connsiteX10" fmla="*/ 24482 w 835874"/>
                <a:gd name="connsiteY10" fmla="*/ 930287 h 954769"/>
                <a:gd name="connsiteX11" fmla="*/ 0 w 835874"/>
                <a:gd name="connsiteY11" fmla="*/ 871182 h 954769"/>
                <a:gd name="connsiteX12" fmla="*/ 0 w 835874"/>
                <a:gd name="connsiteY12" fmla="*/ 8358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5874" h="954769">
                  <a:moveTo>
                    <a:pt x="0" y="83587"/>
                  </a:moveTo>
                  <a:cubicBezTo>
                    <a:pt x="0" y="61418"/>
                    <a:pt x="8807" y="40158"/>
                    <a:pt x="24482" y="24482"/>
                  </a:cubicBezTo>
                  <a:cubicBezTo>
                    <a:pt x="40158" y="8806"/>
                    <a:pt x="61418" y="0"/>
                    <a:pt x="83587" y="0"/>
                  </a:cubicBezTo>
                  <a:lnTo>
                    <a:pt x="752287" y="0"/>
                  </a:lnTo>
                  <a:cubicBezTo>
                    <a:pt x="774456" y="0"/>
                    <a:pt x="795716" y="8807"/>
                    <a:pt x="811392" y="24482"/>
                  </a:cubicBezTo>
                  <a:cubicBezTo>
                    <a:pt x="827068" y="40158"/>
                    <a:pt x="835874" y="61418"/>
                    <a:pt x="835874" y="83587"/>
                  </a:cubicBezTo>
                  <a:lnTo>
                    <a:pt x="835874" y="871182"/>
                  </a:lnTo>
                  <a:cubicBezTo>
                    <a:pt x="835874" y="893351"/>
                    <a:pt x="827068" y="914611"/>
                    <a:pt x="811392" y="930287"/>
                  </a:cubicBezTo>
                  <a:cubicBezTo>
                    <a:pt x="795716" y="945963"/>
                    <a:pt x="774456" y="954769"/>
                    <a:pt x="752287" y="954769"/>
                  </a:cubicBezTo>
                  <a:lnTo>
                    <a:pt x="83587" y="954769"/>
                  </a:lnTo>
                  <a:cubicBezTo>
                    <a:pt x="61418" y="954769"/>
                    <a:pt x="40158" y="945963"/>
                    <a:pt x="24482" y="930287"/>
                  </a:cubicBezTo>
                  <a:cubicBezTo>
                    <a:pt x="8806" y="914611"/>
                    <a:pt x="0" y="893351"/>
                    <a:pt x="0" y="871182"/>
                  </a:cubicBezTo>
                  <a:lnTo>
                    <a:pt x="0" y="83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772" tIns="58772" rIns="58772" bIns="58772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Customer identification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4611688" y="4186738"/>
              <a:ext cx="835025" cy="954087"/>
            </a:xfrm>
            <a:custGeom>
              <a:avLst/>
              <a:gdLst>
                <a:gd name="connsiteX0" fmla="*/ 0 w 835874"/>
                <a:gd name="connsiteY0" fmla="*/ 83587 h 954769"/>
                <a:gd name="connsiteX1" fmla="*/ 24482 w 835874"/>
                <a:gd name="connsiteY1" fmla="*/ 24482 h 954769"/>
                <a:gd name="connsiteX2" fmla="*/ 83587 w 835874"/>
                <a:gd name="connsiteY2" fmla="*/ 0 h 954769"/>
                <a:gd name="connsiteX3" fmla="*/ 752287 w 835874"/>
                <a:gd name="connsiteY3" fmla="*/ 0 h 954769"/>
                <a:gd name="connsiteX4" fmla="*/ 811392 w 835874"/>
                <a:gd name="connsiteY4" fmla="*/ 24482 h 954769"/>
                <a:gd name="connsiteX5" fmla="*/ 835874 w 835874"/>
                <a:gd name="connsiteY5" fmla="*/ 83587 h 954769"/>
                <a:gd name="connsiteX6" fmla="*/ 835874 w 835874"/>
                <a:gd name="connsiteY6" fmla="*/ 871182 h 954769"/>
                <a:gd name="connsiteX7" fmla="*/ 811392 w 835874"/>
                <a:gd name="connsiteY7" fmla="*/ 930287 h 954769"/>
                <a:gd name="connsiteX8" fmla="*/ 752287 w 835874"/>
                <a:gd name="connsiteY8" fmla="*/ 954769 h 954769"/>
                <a:gd name="connsiteX9" fmla="*/ 83587 w 835874"/>
                <a:gd name="connsiteY9" fmla="*/ 954769 h 954769"/>
                <a:gd name="connsiteX10" fmla="*/ 24482 w 835874"/>
                <a:gd name="connsiteY10" fmla="*/ 930287 h 954769"/>
                <a:gd name="connsiteX11" fmla="*/ 0 w 835874"/>
                <a:gd name="connsiteY11" fmla="*/ 871182 h 954769"/>
                <a:gd name="connsiteX12" fmla="*/ 0 w 835874"/>
                <a:gd name="connsiteY12" fmla="*/ 8358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5874" h="954769">
                  <a:moveTo>
                    <a:pt x="0" y="83587"/>
                  </a:moveTo>
                  <a:cubicBezTo>
                    <a:pt x="0" y="61418"/>
                    <a:pt x="8807" y="40158"/>
                    <a:pt x="24482" y="24482"/>
                  </a:cubicBezTo>
                  <a:cubicBezTo>
                    <a:pt x="40158" y="8806"/>
                    <a:pt x="61418" y="0"/>
                    <a:pt x="83587" y="0"/>
                  </a:cubicBezTo>
                  <a:lnTo>
                    <a:pt x="752287" y="0"/>
                  </a:lnTo>
                  <a:cubicBezTo>
                    <a:pt x="774456" y="0"/>
                    <a:pt x="795716" y="8807"/>
                    <a:pt x="811392" y="24482"/>
                  </a:cubicBezTo>
                  <a:cubicBezTo>
                    <a:pt x="827068" y="40158"/>
                    <a:pt x="835874" y="61418"/>
                    <a:pt x="835874" y="83587"/>
                  </a:cubicBezTo>
                  <a:lnTo>
                    <a:pt x="835874" y="871182"/>
                  </a:lnTo>
                  <a:cubicBezTo>
                    <a:pt x="835874" y="893351"/>
                    <a:pt x="827068" y="914611"/>
                    <a:pt x="811392" y="930287"/>
                  </a:cubicBezTo>
                  <a:cubicBezTo>
                    <a:pt x="795716" y="945963"/>
                    <a:pt x="774456" y="954769"/>
                    <a:pt x="752287" y="954769"/>
                  </a:cubicBezTo>
                  <a:lnTo>
                    <a:pt x="83587" y="954769"/>
                  </a:lnTo>
                  <a:cubicBezTo>
                    <a:pt x="61418" y="954769"/>
                    <a:pt x="40158" y="945963"/>
                    <a:pt x="24482" y="930287"/>
                  </a:cubicBezTo>
                  <a:cubicBezTo>
                    <a:pt x="8806" y="914611"/>
                    <a:pt x="0" y="893351"/>
                    <a:pt x="0" y="871182"/>
                  </a:cubicBezTo>
                  <a:lnTo>
                    <a:pt x="0" y="83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772" tIns="58772" rIns="58772" bIns="58772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Customer qualification</a:t>
              </a: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5464175" y="4186738"/>
              <a:ext cx="836613" cy="954087"/>
            </a:xfrm>
            <a:custGeom>
              <a:avLst/>
              <a:gdLst>
                <a:gd name="connsiteX0" fmla="*/ 0 w 835874"/>
                <a:gd name="connsiteY0" fmla="*/ 83587 h 954769"/>
                <a:gd name="connsiteX1" fmla="*/ 24482 w 835874"/>
                <a:gd name="connsiteY1" fmla="*/ 24482 h 954769"/>
                <a:gd name="connsiteX2" fmla="*/ 83587 w 835874"/>
                <a:gd name="connsiteY2" fmla="*/ 0 h 954769"/>
                <a:gd name="connsiteX3" fmla="*/ 752287 w 835874"/>
                <a:gd name="connsiteY3" fmla="*/ 0 h 954769"/>
                <a:gd name="connsiteX4" fmla="*/ 811392 w 835874"/>
                <a:gd name="connsiteY4" fmla="*/ 24482 h 954769"/>
                <a:gd name="connsiteX5" fmla="*/ 835874 w 835874"/>
                <a:gd name="connsiteY5" fmla="*/ 83587 h 954769"/>
                <a:gd name="connsiteX6" fmla="*/ 835874 w 835874"/>
                <a:gd name="connsiteY6" fmla="*/ 871182 h 954769"/>
                <a:gd name="connsiteX7" fmla="*/ 811392 w 835874"/>
                <a:gd name="connsiteY7" fmla="*/ 930287 h 954769"/>
                <a:gd name="connsiteX8" fmla="*/ 752287 w 835874"/>
                <a:gd name="connsiteY8" fmla="*/ 954769 h 954769"/>
                <a:gd name="connsiteX9" fmla="*/ 83587 w 835874"/>
                <a:gd name="connsiteY9" fmla="*/ 954769 h 954769"/>
                <a:gd name="connsiteX10" fmla="*/ 24482 w 835874"/>
                <a:gd name="connsiteY10" fmla="*/ 930287 h 954769"/>
                <a:gd name="connsiteX11" fmla="*/ 0 w 835874"/>
                <a:gd name="connsiteY11" fmla="*/ 871182 h 954769"/>
                <a:gd name="connsiteX12" fmla="*/ 0 w 835874"/>
                <a:gd name="connsiteY12" fmla="*/ 8358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5874" h="954769">
                  <a:moveTo>
                    <a:pt x="0" y="83587"/>
                  </a:moveTo>
                  <a:cubicBezTo>
                    <a:pt x="0" y="61418"/>
                    <a:pt x="8807" y="40158"/>
                    <a:pt x="24482" y="24482"/>
                  </a:cubicBezTo>
                  <a:cubicBezTo>
                    <a:pt x="40158" y="8806"/>
                    <a:pt x="61418" y="0"/>
                    <a:pt x="83587" y="0"/>
                  </a:cubicBezTo>
                  <a:lnTo>
                    <a:pt x="752287" y="0"/>
                  </a:lnTo>
                  <a:cubicBezTo>
                    <a:pt x="774456" y="0"/>
                    <a:pt x="795716" y="8807"/>
                    <a:pt x="811392" y="24482"/>
                  </a:cubicBezTo>
                  <a:cubicBezTo>
                    <a:pt x="827068" y="40158"/>
                    <a:pt x="835874" y="61418"/>
                    <a:pt x="835874" y="83587"/>
                  </a:cubicBezTo>
                  <a:lnTo>
                    <a:pt x="835874" y="871182"/>
                  </a:lnTo>
                  <a:cubicBezTo>
                    <a:pt x="835874" y="893351"/>
                    <a:pt x="827068" y="914611"/>
                    <a:pt x="811392" y="930287"/>
                  </a:cubicBezTo>
                  <a:cubicBezTo>
                    <a:pt x="795716" y="945963"/>
                    <a:pt x="774456" y="954769"/>
                    <a:pt x="752287" y="954769"/>
                  </a:cubicBezTo>
                  <a:lnTo>
                    <a:pt x="83587" y="954769"/>
                  </a:lnTo>
                  <a:cubicBezTo>
                    <a:pt x="61418" y="954769"/>
                    <a:pt x="40158" y="945963"/>
                    <a:pt x="24482" y="930287"/>
                  </a:cubicBezTo>
                  <a:cubicBezTo>
                    <a:pt x="8806" y="914611"/>
                    <a:pt x="0" y="893351"/>
                    <a:pt x="0" y="871182"/>
                  </a:cubicBezTo>
                  <a:lnTo>
                    <a:pt x="0" y="83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772" tIns="58772" rIns="58772" bIns="58772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Customer conversion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6370638" y="4186738"/>
              <a:ext cx="836612" cy="954087"/>
            </a:xfrm>
            <a:custGeom>
              <a:avLst/>
              <a:gdLst>
                <a:gd name="connsiteX0" fmla="*/ 0 w 835874"/>
                <a:gd name="connsiteY0" fmla="*/ 83587 h 954769"/>
                <a:gd name="connsiteX1" fmla="*/ 24482 w 835874"/>
                <a:gd name="connsiteY1" fmla="*/ 24482 h 954769"/>
                <a:gd name="connsiteX2" fmla="*/ 83587 w 835874"/>
                <a:gd name="connsiteY2" fmla="*/ 0 h 954769"/>
                <a:gd name="connsiteX3" fmla="*/ 752287 w 835874"/>
                <a:gd name="connsiteY3" fmla="*/ 0 h 954769"/>
                <a:gd name="connsiteX4" fmla="*/ 811392 w 835874"/>
                <a:gd name="connsiteY4" fmla="*/ 24482 h 954769"/>
                <a:gd name="connsiteX5" fmla="*/ 835874 w 835874"/>
                <a:gd name="connsiteY5" fmla="*/ 83587 h 954769"/>
                <a:gd name="connsiteX6" fmla="*/ 835874 w 835874"/>
                <a:gd name="connsiteY6" fmla="*/ 871182 h 954769"/>
                <a:gd name="connsiteX7" fmla="*/ 811392 w 835874"/>
                <a:gd name="connsiteY7" fmla="*/ 930287 h 954769"/>
                <a:gd name="connsiteX8" fmla="*/ 752287 w 835874"/>
                <a:gd name="connsiteY8" fmla="*/ 954769 h 954769"/>
                <a:gd name="connsiteX9" fmla="*/ 83587 w 835874"/>
                <a:gd name="connsiteY9" fmla="*/ 954769 h 954769"/>
                <a:gd name="connsiteX10" fmla="*/ 24482 w 835874"/>
                <a:gd name="connsiteY10" fmla="*/ 930287 h 954769"/>
                <a:gd name="connsiteX11" fmla="*/ 0 w 835874"/>
                <a:gd name="connsiteY11" fmla="*/ 871182 h 954769"/>
                <a:gd name="connsiteX12" fmla="*/ 0 w 835874"/>
                <a:gd name="connsiteY12" fmla="*/ 8358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5874" h="954769">
                  <a:moveTo>
                    <a:pt x="0" y="83587"/>
                  </a:moveTo>
                  <a:cubicBezTo>
                    <a:pt x="0" y="61418"/>
                    <a:pt x="8807" y="40158"/>
                    <a:pt x="24482" y="24482"/>
                  </a:cubicBezTo>
                  <a:cubicBezTo>
                    <a:pt x="40158" y="8806"/>
                    <a:pt x="61418" y="0"/>
                    <a:pt x="83587" y="0"/>
                  </a:cubicBezTo>
                  <a:lnTo>
                    <a:pt x="752287" y="0"/>
                  </a:lnTo>
                  <a:cubicBezTo>
                    <a:pt x="774456" y="0"/>
                    <a:pt x="795716" y="8807"/>
                    <a:pt x="811392" y="24482"/>
                  </a:cubicBezTo>
                  <a:cubicBezTo>
                    <a:pt x="827068" y="40158"/>
                    <a:pt x="835874" y="61418"/>
                    <a:pt x="835874" y="83587"/>
                  </a:cubicBezTo>
                  <a:lnTo>
                    <a:pt x="835874" y="871182"/>
                  </a:lnTo>
                  <a:cubicBezTo>
                    <a:pt x="835874" y="893351"/>
                    <a:pt x="827068" y="914611"/>
                    <a:pt x="811392" y="930287"/>
                  </a:cubicBezTo>
                  <a:cubicBezTo>
                    <a:pt x="795716" y="945963"/>
                    <a:pt x="774456" y="954769"/>
                    <a:pt x="752287" y="954769"/>
                  </a:cubicBezTo>
                  <a:lnTo>
                    <a:pt x="83587" y="954769"/>
                  </a:lnTo>
                  <a:cubicBezTo>
                    <a:pt x="61418" y="954769"/>
                    <a:pt x="40158" y="945963"/>
                    <a:pt x="24482" y="930287"/>
                  </a:cubicBezTo>
                  <a:cubicBezTo>
                    <a:pt x="8806" y="914611"/>
                    <a:pt x="0" y="893351"/>
                    <a:pt x="0" y="871182"/>
                  </a:cubicBezTo>
                  <a:lnTo>
                    <a:pt x="0" y="83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772" tIns="58772" rIns="58772" bIns="58772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Customer onboarding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7224713" y="4186738"/>
              <a:ext cx="835025" cy="954087"/>
            </a:xfrm>
            <a:custGeom>
              <a:avLst/>
              <a:gdLst>
                <a:gd name="connsiteX0" fmla="*/ 0 w 835874"/>
                <a:gd name="connsiteY0" fmla="*/ 83587 h 954769"/>
                <a:gd name="connsiteX1" fmla="*/ 24482 w 835874"/>
                <a:gd name="connsiteY1" fmla="*/ 24482 h 954769"/>
                <a:gd name="connsiteX2" fmla="*/ 83587 w 835874"/>
                <a:gd name="connsiteY2" fmla="*/ 0 h 954769"/>
                <a:gd name="connsiteX3" fmla="*/ 752287 w 835874"/>
                <a:gd name="connsiteY3" fmla="*/ 0 h 954769"/>
                <a:gd name="connsiteX4" fmla="*/ 811392 w 835874"/>
                <a:gd name="connsiteY4" fmla="*/ 24482 h 954769"/>
                <a:gd name="connsiteX5" fmla="*/ 835874 w 835874"/>
                <a:gd name="connsiteY5" fmla="*/ 83587 h 954769"/>
                <a:gd name="connsiteX6" fmla="*/ 835874 w 835874"/>
                <a:gd name="connsiteY6" fmla="*/ 871182 h 954769"/>
                <a:gd name="connsiteX7" fmla="*/ 811392 w 835874"/>
                <a:gd name="connsiteY7" fmla="*/ 930287 h 954769"/>
                <a:gd name="connsiteX8" fmla="*/ 752287 w 835874"/>
                <a:gd name="connsiteY8" fmla="*/ 954769 h 954769"/>
                <a:gd name="connsiteX9" fmla="*/ 83587 w 835874"/>
                <a:gd name="connsiteY9" fmla="*/ 954769 h 954769"/>
                <a:gd name="connsiteX10" fmla="*/ 24482 w 835874"/>
                <a:gd name="connsiteY10" fmla="*/ 930287 h 954769"/>
                <a:gd name="connsiteX11" fmla="*/ 0 w 835874"/>
                <a:gd name="connsiteY11" fmla="*/ 871182 h 954769"/>
                <a:gd name="connsiteX12" fmla="*/ 0 w 835874"/>
                <a:gd name="connsiteY12" fmla="*/ 8358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5874" h="954769">
                  <a:moveTo>
                    <a:pt x="0" y="83587"/>
                  </a:moveTo>
                  <a:cubicBezTo>
                    <a:pt x="0" y="61418"/>
                    <a:pt x="8807" y="40158"/>
                    <a:pt x="24482" y="24482"/>
                  </a:cubicBezTo>
                  <a:cubicBezTo>
                    <a:pt x="40158" y="8806"/>
                    <a:pt x="61418" y="0"/>
                    <a:pt x="83587" y="0"/>
                  </a:cubicBezTo>
                  <a:lnTo>
                    <a:pt x="752287" y="0"/>
                  </a:lnTo>
                  <a:cubicBezTo>
                    <a:pt x="774456" y="0"/>
                    <a:pt x="795716" y="8807"/>
                    <a:pt x="811392" y="24482"/>
                  </a:cubicBezTo>
                  <a:cubicBezTo>
                    <a:pt x="827068" y="40158"/>
                    <a:pt x="835874" y="61418"/>
                    <a:pt x="835874" y="83587"/>
                  </a:cubicBezTo>
                  <a:lnTo>
                    <a:pt x="835874" y="871182"/>
                  </a:lnTo>
                  <a:cubicBezTo>
                    <a:pt x="835874" y="893351"/>
                    <a:pt x="827068" y="914611"/>
                    <a:pt x="811392" y="930287"/>
                  </a:cubicBezTo>
                  <a:cubicBezTo>
                    <a:pt x="795716" y="945963"/>
                    <a:pt x="774456" y="954769"/>
                    <a:pt x="752287" y="954769"/>
                  </a:cubicBezTo>
                  <a:lnTo>
                    <a:pt x="83587" y="954769"/>
                  </a:lnTo>
                  <a:cubicBezTo>
                    <a:pt x="61418" y="954769"/>
                    <a:pt x="40158" y="945963"/>
                    <a:pt x="24482" y="930287"/>
                  </a:cubicBezTo>
                  <a:cubicBezTo>
                    <a:pt x="8806" y="914611"/>
                    <a:pt x="0" y="893351"/>
                    <a:pt x="0" y="871182"/>
                  </a:cubicBezTo>
                  <a:lnTo>
                    <a:pt x="0" y="83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772" tIns="58772" rIns="58772" bIns="58772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Customer retention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8077200" y="4186738"/>
              <a:ext cx="836613" cy="954087"/>
            </a:xfrm>
            <a:custGeom>
              <a:avLst/>
              <a:gdLst>
                <a:gd name="connsiteX0" fmla="*/ 0 w 835874"/>
                <a:gd name="connsiteY0" fmla="*/ 83587 h 954769"/>
                <a:gd name="connsiteX1" fmla="*/ 24482 w 835874"/>
                <a:gd name="connsiteY1" fmla="*/ 24482 h 954769"/>
                <a:gd name="connsiteX2" fmla="*/ 83587 w 835874"/>
                <a:gd name="connsiteY2" fmla="*/ 0 h 954769"/>
                <a:gd name="connsiteX3" fmla="*/ 752287 w 835874"/>
                <a:gd name="connsiteY3" fmla="*/ 0 h 954769"/>
                <a:gd name="connsiteX4" fmla="*/ 811392 w 835874"/>
                <a:gd name="connsiteY4" fmla="*/ 24482 h 954769"/>
                <a:gd name="connsiteX5" fmla="*/ 835874 w 835874"/>
                <a:gd name="connsiteY5" fmla="*/ 83587 h 954769"/>
                <a:gd name="connsiteX6" fmla="*/ 835874 w 835874"/>
                <a:gd name="connsiteY6" fmla="*/ 871182 h 954769"/>
                <a:gd name="connsiteX7" fmla="*/ 811392 w 835874"/>
                <a:gd name="connsiteY7" fmla="*/ 930287 h 954769"/>
                <a:gd name="connsiteX8" fmla="*/ 752287 w 835874"/>
                <a:gd name="connsiteY8" fmla="*/ 954769 h 954769"/>
                <a:gd name="connsiteX9" fmla="*/ 83587 w 835874"/>
                <a:gd name="connsiteY9" fmla="*/ 954769 h 954769"/>
                <a:gd name="connsiteX10" fmla="*/ 24482 w 835874"/>
                <a:gd name="connsiteY10" fmla="*/ 930287 h 954769"/>
                <a:gd name="connsiteX11" fmla="*/ 0 w 835874"/>
                <a:gd name="connsiteY11" fmla="*/ 871182 h 954769"/>
                <a:gd name="connsiteX12" fmla="*/ 0 w 835874"/>
                <a:gd name="connsiteY12" fmla="*/ 8358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5874" h="954769">
                  <a:moveTo>
                    <a:pt x="0" y="83587"/>
                  </a:moveTo>
                  <a:cubicBezTo>
                    <a:pt x="0" y="61418"/>
                    <a:pt x="8807" y="40158"/>
                    <a:pt x="24482" y="24482"/>
                  </a:cubicBezTo>
                  <a:cubicBezTo>
                    <a:pt x="40158" y="8806"/>
                    <a:pt x="61418" y="0"/>
                    <a:pt x="83587" y="0"/>
                  </a:cubicBezTo>
                  <a:lnTo>
                    <a:pt x="752287" y="0"/>
                  </a:lnTo>
                  <a:cubicBezTo>
                    <a:pt x="774456" y="0"/>
                    <a:pt x="795716" y="8807"/>
                    <a:pt x="811392" y="24482"/>
                  </a:cubicBezTo>
                  <a:cubicBezTo>
                    <a:pt x="827068" y="40158"/>
                    <a:pt x="835874" y="61418"/>
                    <a:pt x="835874" y="83587"/>
                  </a:cubicBezTo>
                  <a:lnTo>
                    <a:pt x="835874" y="871182"/>
                  </a:lnTo>
                  <a:cubicBezTo>
                    <a:pt x="835874" y="893351"/>
                    <a:pt x="827068" y="914611"/>
                    <a:pt x="811392" y="930287"/>
                  </a:cubicBezTo>
                  <a:cubicBezTo>
                    <a:pt x="795716" y="945963"/>
                    <a:pt x="774456" y="954769"/>
                    <a:pt x="752287" y="954769"/>
                  </a:cubicBezTo>
                  <a:lnTo>
                    <a:pt x="83587" y="954769"/>
                  </a:lnTo>
                  <a:cubicBezTo>
                    <a:pt x="61418" y="954769"/>
                    <a:pt x="40158" y="945963"/>
                    <a:pt x="24482" y="930287"/>
                  </a:cubicBezTo>
                  <a:cubicBezTo>
                    <a:pt x="8806" y="914611"/>
                    <a:pt x="0" y="893351"/>
                    <a:pt x="0" y="871182"/>
                  </a:cubicBezTo>
                  <a:lnTo>
                    <a:pt x="0" y="83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772" tIns="58772" rIns="58772" bIns="58772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Customer growth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0" y="5221788"/>
            <a:ext cx="8913813" cy="962025"/>
            <a:chOff x="0" y="5221788"/>
            <a:chExt cx="8913813" cy="962025"/>
          </a:xfrm>
        </p:grpSpPr>
        <p:sp>
          <p:nvSpPr>
            <p:cNvPr id="19464" name="TextBox 3"/>
            <p:cNvSpPr txBox="1">
              <a:spLocks noChangeArrowheads="1"/>
            </p:cNvSpPr>
            <p:nvPr/>
          </p:nvSpPr>
          <p:spPr bwMode="auto">
            <a:xfrm>
              <a:off x="0" y="5341368"/>
              <a:ext cx="1066837" cy="461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/>
                <a:t>CRM models</a:t>
              </a:r>
              <a:endParaRPr lang="en-GB" sz="1200" b="1" dirty="0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144588" y="5221788"/>
              <a:ext cx="836612" cy="955675"/>
            </a:xfrm>
            <a:custGeom>
              <a:avLst/>
              <a:gdLst>
                <a:gd name="connsiteX0" fmla="*/ 0 w 835874"/>
                <a:gd name="connsiteY0" fmla="*/ 83587 h 954769"/>
                <a:gd name="connsiteX1" fmla="*/ 24482 w 835874"/>
                <a:gd name="connsiteY1" fmla="*/ 24482 h 954769"/>
                <a:gd name="connsiteX2" fmla="*/ 83587 w 835874"/>
                <a:gd name="connsiteY2" fmla="*/ 0 h 954769"/>
                <a:gd name="connsiteX3" fmla="*/ 752287 w 835874"/>
                <a:gd name="connsiteY3" fmla="*/ 0 h 954769"/>
                <a:gd name="connsiteX4" fmla="*/ 811392 w 835874"/>
                <a:gd name="connsiteY4" fmla="*/ 24482 h 954769"/>
                <a:gd name="connsiteX5" fmla="*/ 835874 w 835874"/>
                <a:gd name="connsiteY5" fmla="*/ 83587 h 954769"/>
                <a:gd name="connsiteX6" fmla="*/ 835874 w 835874"/>
                <a:gd name="connsiteY6" fmla="*/ 871182 h 954769"/>
                <a:gd name="connsiteX7" fmla="*/ 811392 w 835874"/>
                <a:gd name="connsiteY7" fmla="*/ 930287 h 954769"/>
                <a:gd name="connsiteX8" fmla="*/ 752287 w 835874"/>
                <a:gd name="connsiteY8" fmla="*/ 954769 h 954769"/>
                <a:gd name="connsiteX9" fmla="*/ 83587 w 835874"/>
                <a:gd name="connsiteY9" fmla="*/ 954769 h 954769"/>
                <a:gd name="connsiteX10" fmla="*/ 24482 w 835874"/>
                <a:gd name="connsiteY10" fmla="*/ 930287 h 954769"/>
                <a:gd name="connsiteX11" fmla="*/ 0 w 835874"/>
                <a:gd name="connsiteY11" fmla="*/ 871182 h 954769"/>
                <a:gd name="connsiteX12" fmla="*/ 0 w 835874"/>
                <a:gd name="connsiteY12" fmla="*/ 8358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5874" h="954769">
                  <a:moveTo>
                    <a:pt x="0" y="83587"/>
                  </a:moveTo>
                  <a:cubicBezTo>
                    <a:pt x="0" y="61418"/>
                    <a:pt x="8807" y="40158"/>
                    <a:pt x="24482" y="24482"/>
                  </a:cubicBezTo>
                  <a:cubicBezTo>
                    <a:pt x="40158" y="8806"/>
                    <a:pt x="61418" y="0"/>
                    <a:pt x="83587" y="0"/>
                  </a:cubicBezTo>
                  <a:lnTo>
                    <a:pt x="752287" y="0"/>
                  </a:lnTo>
                  <a:cubicBezTo>
                    <a:pt x="774456" y="0"/>
                    <a:pt x="795716" y="8807"/>
                    <a:pt x="811392" y="24482"/>
                  </a:cubicBezTo>
                  <a:cubicBezTo>
                    <a:pt x="827068" y="40158"/>
                    <a:pt x="835874" y="61418"/>
                    <a:pt x="835874" y="83587"/>
                  </a:cubicBezTo>
                  <a:lnTo>
                    <a:pt x="835874" y="871182"/>
                  </a:lnTo>
                  <a:cubicBezTo>
                    <a:pt x="835874" y="893351"/>
                    <a:pt x="827068" y="914611"/>
                    <a:pt x="811392" y="930287"/>
                  </a:cubicBezTo>
                  <a:cubicBezTo>
                    <a:pt x="795716" y="945963"/>
                    <a:pt x="774456" y="954769"/>
                    <a:pt x="752287" y="954769"/>
                  </a:cubicBezTo>
                  <a:lnTo>
                    <a:pt x="83587" y="954769"/>
                  </a:lnTo>
                  <a:cubicBezTo>
                    <a:pt x="61418" y="954769"/>
                    <a:pt x="40158" y="945963"/>
                    <a:pt x="24482" y="930287"/>
                  </a:cubicBezTo>
                  <a:cubicBezTo>
                    <a:pt x="8806" y="914611"/>
                    <a:pt x="0" y="893351"/>
                    <a:pt x="0" y="871182"/>
                  </a:cubicBezTo>
                  <a:lnTo>
                    <a:pt x="0" y="8358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772" tIns="58772" rIns="58772" bIns="58772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Awareness models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998663" y="5221788"/>
              <a:ext cx="835025" cy="955675"/>
            </a:xfrm>
            <a:custGeom>
              <a:avLst/>
              <a:gdLst>
                <a:gd name="connsiteX0" fmla="*/ 0 w 835874"/>
                <a:gd name="connsiteY0" fmla="*/ 83587 h 954769"/>
                <a:gd name="connsiteX1" fmla="*/ 24482 w 835874"/>
                <a:gd name="connsiteY1" fmla="*/ 24482 h 954769"/>
                <a:gd name="connsiteX2" fmla="*/ 83587 w 835874"/>
                <a:gd name="connsiteY2" fmla="*/ 0 h 954769"/>
                <a:gd name="connsiteX3" fmla="*/ 752287 w 835874"/>
                <a:gd name="connsiteY3" fmla="*/ 0 h 954769"/>
                <a:gd name="connsiteX4" fmla="*/ 811392 w 835874"/>
                <a:gd name="connsiteY4" fmla="*/ 24482 h 954769"/>
                <a:gd name="connsiteX5" fmla="*/ 835874 w 835874"/>
                <a:gd name="connsiteY5" fmla="*/ 83587 h 954769"/>
                <a:gd name="connsiteX6" fmla="*/ 835874 w 835874"/>
                <a:gd name="connsiteY6" fmla="*/ 871182 h 954769"/>
                <a:gd name="connsiteX7" fmla="*/ 811392 w 835874"/>
                <a:gd name="connsiteY7" fmla="*/ 930287 h 954769"/>
                <a:gd name="connsiteX8" fmla="*/ 752287 w 835874"/>
                <a:gd name="connsiteY8" fmla="*/ 954769 h 954769"/>
                <a:gd name="connsiteX9" fmla="*/ 83587 w 835874"/>
                <a:gd name="connsiteY9" fmla="*/ 954769 h 954769"/>
                <a:gd name="connsiteX10" fmla="*/ 24482 w 835874"/>
                <a:gd name="connsiteY10" fmla="*/ 930287 h 954769"/>
                <a:gd name="connsiteX11" fmla="*/ 0 w 835874"/>
                <a:gd name="connsiteY11" fmla="*/ 871182 h 954769"/>
                <a:gd name="connsiteX12" fmla="*/ 0 w 835874"/>
                <a:gd name="connsiteY12" fmla="*/ 8358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5874" h="954769">
                  <a:moveTo>
                    <a:pt x="0" y="83587"/>
                  </a:moveTo>
                  <a:cubicBezTo>
                    <a:pt x="0" y="61418"/>
                    <a:pt x="8807" y="40158"/>
                    <a:pt x="24482" y="24482"/>
                  </a:cubicBezTo>
                  <a:cubicBezTo>
                    <a:pt x="40158" y="8806"/>
                    <a:pt x="61418" y="0"/>
                    <a:pt x="83587" y="0"/>
                  </a:cubicBezTo>
                  <a:lnTo>
                    <a:pt x="752287" y="0"/>
                  </a:lnTo>
                  <a:cubicBezTo>
                    <a:pt x="774456" y="0"/>
                    <a:pt x="795716" y="8807"/>
                    <a:pt x="811392" y="24482"/>
                  </a:cubicBezTo>
                  <a:cubicBezTo>
                    <a:pt x="827068" y="40158"/>
                    <a:pt x="835874" y="61418"/>
                    <a:pt x="835874" y="83587"/>
                  </a:cubicBezTo>
                  <a:lnTo>
                    <a:pt x="835874" y="871182"/>
                  </a:lnTo>
                  <a:cubicBezTo>
                    <a:pt x="835874" y="893351"/>
                    <a:pt x="827068" y="914611"/>
                    <a:pt x="811392" y="930287"/>
                  </a:cubicBezTo>
                  <a:cubicBezTo>
                    <a:pt x="795716" y="945963"/>
                    <a:pt x="774456" y="954769"/>
                    <a:pt x="752287" y="954769"/>
                  </a:cubicBezTo>
                  <a:lnTo>
                    <a:pt x="83587" y="954769"/>
                  </a:lnTo>
                  <a:cubicBezTo>
                    <a:pt x="61418" y="954769"/>
                    <a:pt x="40158" y="945963"/>
                    <a:pt x="24482" y="930287"/>
                  </a:cubicBezTo>
                  <a:cubicBezTo>
                    <a:pt x="8806" y="914611"/>
                    <a:pt x="0" y="893351"/>
                    <a:pt x="0" y="871182"/>
                  </a:cubicBezTo>
                  <a:lnTo>
                    <a:pt x="0" y="8358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772" tIns="58772" rIns="58772" bIns="58772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Sentiment models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851150" y="5221788"/>
              <a:ext cx="836613" cy="955675"/>
            </a:xfrm>
            <a:custGeom>
              <a:avLst/>
              <a:gdLst>
                <a:gd name="connsiteX0" fmla="*/ 0 w 835874"/>
                <a:gd name="connsiteY0" fmla="*/ 83587 h 954769"/>
                <a:gd name="connsiteX1" fmla="*/ 24482 w 835874"/>
                <a:gd name="connsiteY1" fmla="*/ 24482 h 954769"/>
                <a:gd name="connsiteX2" fmla="*/ 83587 w 835874"/>
                <a:gd name="connsiteY2" fmla="*/ 0 h 954769"/>
                <a:gd name="connsiteX3" fmla="*/ 752287 w 835874"/>
                <a:gd name="connsiteY3" fmla="*/ 0 h 954769"/>
                <a:gd name="connsiteX4" fmla="*/ 811392 w 835874"/>
                <a:gd name="connsiteY4" fmla="*/ 24482 h 954769"/>
                <a:gd name="connsiteX5" fmla="*/ 835874 w 835874"/>
                <a:gd name="connsiteY5" fmla="*/ 83587 h 954769"/>
                <a:gd name="connsiteX6" fmla="*/ 835874 w 835874"/>
                <a:gd name="connsiteY6" fmla="*/ 871182 h 954769"/>
                <a:gd name="connsiteX7" fmla="*/ 811392 w 835874"/>
                <a:gd name="connsiteY7" fmla="*/ 930287 h 954769"/>
                <a:gd name="connsiteX8" fmla="*/ 752287 w 835874"/>
                <a:gd name="connsiteY8" fmla="*/ 954769 h 954769"/>
                <a:gd name="connsiteX9" fmla="*/ 83587 w 835874"/>
                <a:gd name="connsiteY9" fmla="*/ 954769 h 954769"/>
                <a:gd name="connsiteX10" fmla="*/ 24482 w 835874"/>
                <a:gd name="connsiteY10" fmla="*/ 930287 h 954769"/>
                <a:gd name="connsiteX11" fmla="*/ 0 w 835874"/>
                <a:gd name="connsiteY11" fmla="*/ 871182 h 954769"/>
                <a:gd name="connsiteX12" fmla="*/ 0 w 835874"/>
                <a:gd name="connsiteY12" fmla="*/ 8358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5874" h="954769">
                  <a:moveTo>
                    <a:pt x="0" y="83587"/>
                  </a:moveTo>
                  <a:cubicBezTo>
                    <a:pt x="0" y="61418"/>
                    <a:pt x="8807" y="40158"/>
                    <a:pt x="24482" y="24482"/>
                  </a:cubicBezTo>
                  <a:cubicBezTo>
                    <a:pt x="40158" y="8806"/>
                    <a:pt x="61418" y="0"/>
                    <a:pt x="83587" y="0"/>
                  </a:cubicBezTo>
                  <a:lnTo>
                    <a:pt x="752287" y="0"/>
                  </a:lnTo>
                  <a:cubicBezTo>
                    <a:pt x="774456" y="0"/>
                    <a:pt x="795716" y="8807"/>
                    <a:pt x="811392" y="24482"/>
                  </a:cubicBezTo>
                  <a:cubicBezTo>
                    <a:pt x="827068" y="40158"/>
                    <a:pt x="835874" y="61418"/>
                    <a:pt x="835874" y="83587"/>
                  </a:cubicBezTo>
                  <a:lnTo>
                    <a:pt x="835874" y="871182"/>
                  </a:lnTo>
                  <a:cubicBezTo>
                    <a:pt x="835874" y="893351"/>
                    <a:pt x="827068" y="914611"/>
                    <a:pt x="811392" y="930287"/>
                  </a:cubicBezTo>
                  <a:cubicBezTo>
                    <a:pt x="795716" y="945963"/>
                    <a:pt x="774456" y="954769"/>
                    <a:pt x="752287" y="954769"/>
                  </a:cubicBezTo>
                  <a:lnTo>
                    <a:pt x="83587" y="954769"/>
                  </a:lnTo>
                  <a:cubicBezTo>
                    <a:pt x="61418" y="954769"/>
                    <a:pt x="40158" y="945963"/>
                    <a:pt x="24482" y="930287"/>
                  </a:cubicBezTo>
                  <a:cubicBezTo>
                    <a:pt x="8806" y="914611"/>
                    <a:pt x="0" y="893351"/>
                    <a:pt x="0" y="871182"/>
                  </a:cubicBezTo>
                  <a:lnTo>
                    <a:pt x="0" y="8358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772" tIns="58772" rIns="58772" bIns="58772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Propensity models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757613" y="5221788"/>
              <a:ext cx="836612" cy="955675"/>
            </a:xfrm>
            <a:custGeom>
              <a:avLst/>
              <a:gdLst>
                <a:gd name="connsiteX0" fmla="*/ 0 w 835874"/>
                <a:gd name="connsiteY0" fmla="*/ 83587 h 954769"/>
                <a:gd name="connsiteX1" fmla="*/ 24482 w 835874"/>
                <a:gd name="connsiteY1" fmla="*/ 24482 h 954769"/>
                <a:gd name="connsiteX2" fmla="*/ 83587 w 835874"/>
                <a:gd name="connsiteY2" fmla="*/ 0 h 954769"/>
                <a:gd name="connsiteX3" fmla="*/ 752287 w 835874"/>
                <a:gd name="connsiteY3" fmla="*/ 0 h 954769"/>
                <a:gd name="connsiteX4" fmla="*/ 811392 w 835874"/>
                <a:gd name="connsiteY4" fmla="*/ 24482 h 954769"/>
                <a:gd name="connsiteX5" fmla="*/ 835874 w 835874"/>
                <a:gd name="connsiteY5" fmla="*/ 83587 h 954769"/>
                <a:gd name="connsiteX6" fmla="*/ 835874 w 835874"/>
                <a:gd name="connsiteY6" fmla="*/ 871182 h 954769"/>
                <a:gd name="connsiteX7" fmla="*/ 811392 w 835874"/>
                <a:gd name="connsiteY7" fmla="*/ 930287 h 954769"/>
                <a:gd name="connsiteX8" fmla="*/ 752287 w 835874"/>
                <a:gd name="connsiteY8" fmla="*/ 954769 h 954769"/>
                <a:gd name="connsiteX9" fmla="*/ 83587 w 835874"/>
                <a:gd name="connsiteY9" fmla="*/ 954769 h 954769"/>
                <a:gd name="connsiteX10" fmla="*/ 24482 w 835874"/>
                <a:gd name="connsiteY10" fmla="*/ 930287 h 954769"/>
                <a:gd name="connsiteX11" fmla="*/ 0 w 835874"/>
                <a:gd name="connsiteY11" fmla="*/ 871182 h 954769"/>
                <a:gd name="connsiteX12" fmla="*/ 0 w 835874"/>
                <a:gd name="connsiteY12" fmla="*/ 8358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5874" h="954769">
                  <a:moveTo>
                    <a:pt x="0" y="83587"/>
                  </a:moveTo>
                  <a:cubicBezTo>
                    <a:pt x="0" y="61418"/>
                    <a:pt x="8807" y="40158"/>
                    <a:pt x="24482" y="24482"/>
                  </a:cubicBezTo>
                  <a:cubicBezTo>
                    <a:pt x="40158" y="8806"/>
                    <a:pt x="61418" y="0"/>
                    <a:pt x="83587" y="0"/>
                  </a:cubicBezTo>
                  <a:lnTo>
                    <a:pt x="752287" y="0"/>
                  </a:lnTo>
                  <a:cubicBezTo>
                    <a:pt x="774456" y="0"/>
                    <a:pt x="795716" y="8807"/>
                    <a:pt x="811392" y="24482"/>
                  </a:cubicBezTo>
                  <a:cubicBezTo>
                    <a:pt x="827068" y="40158"/>
                    <a:pt x="835874" y="61418"/>
                    <a:pt x="835874" y="83587"/>
                  </a:cubicBezTo>
                  <a:lnTo>
                    <a:pt x="835874" y="871182"/>
                  </a:lnTo>
                  <a:cubicBezTo>
                    <a:pt x="835874" y="893351"/>
                    <a:pt x="827068" y="914611"/>
                    <a:pt x="811392" y="930287"/>
                  </a:cubicBezTo>
                  <a:cubicBezTo>
                    <a:pt x="795716" y="945963"/>
                    <a:pt x="774456" y="954769"/>
                    <a:pt x="752287" y="954769"/>
                  </a:cubicBezTo>
                  <a:lnTo>
                    <a:pt x="83587" y="954769"/>
                  </a:lnTo>
                  <a:cubicBezTo>
                    <a:pt x="61418" y="954769"/>
                    <a:pt x="40158" y="945963"/>
                    <a:pt x="24482" y="930287"/>
                  </a:cubicBezTo>
                  <a:cubicBezTo>
                    <a:pt x="8806" y="914611"/>
                    <a:pt x="0" y="893351"/>
                    <a:pt x="0" y="871182"/>
                  </a:cubicBezTo>
                  <a:lnTo>
                    <a:pt x="0" y="83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772" tIns="58772" rIns="58772" bIns="58772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6370638" y="5221788"/>
              <a:ext cx="836612" cy="955675"/>
            </a:xfrm>
            <a:custGeom>
              <a:avLst/>
              <a:gdLst>
                <a:gd name="connsiteX0" fmla="*/ 0 w 835874"/>
                <a:gd name="connsiteY0" fmla="*/ 83587 h 954769"/>
                <a:gd name="connsiteX1" fmla="*/ 24482 w 835874"/>
                <a:gd name="connsiteY1" fmla="*/ 24482 h 954769"/>
                <a:gd name="connsiteX2" fmla="*/ 83587 w 835874"/>
                <a:gd name="connsiteY2" fmla="*/ 0 h 954769"/>
                <a:gd name="connsiteX3" fmla="*/ 752287 w 835874"/>
                <a:gd name="connsiteY3" fmla="*/ 0 h 954769"/>
                <a:gd name="connsiteX4" fmla="*/ 811392 w 835874"/>
                <a:gd name="connsiteY4" fmla="*/ 24482 h 954769"/>
                <a:gd name="connsiteX5" fmla="*/ 835874 w 835874"/>
                <a:gd name="connsiteY5" fmla="*/ 83587 h 954769"/>
                <a:gd name="connsiteX6" fmla="*/ 835874 w 835874"/>
                <a:gd name="connsiteY6" fmla="*/ 871182 h 954769"/>
                <a:gd name="connsiteX7" fmla="*/ 811392 w 835874"/>
                <a:gd name="connsiteY7" fmla="*/ 930287 h 954769"/>
                <a:gd name="connsiteX8" fmla="*/ 752287 w 835874"/>
                <a:gd name="connsiteY8" fmla="*/ 954769 h 954769"/>
                <a:gd name="connsiteX9" fmla="*/ 83587 w 835874"/>
                <a:gd name="connsiteY9" fmla="*/ 954769 h 954769"/>
                <a:gd name="connsiteX10" fmla="*/ 24482 w 835874"/>
                <a:gd name="connsiteY10" fmla="*/ 930287 h 954769"/>
                <a:gd name="connsiteX11" fmla="*/ 0 w 835874"/>
                <a:gd name="connsiteY11" fmla="*/ 871182 h 954769"/>
                <a:gd name="connsiteX12" fmla="*/ 0 w 835874"/>
                <a:gd name="connsiteY12" fmla="*/ 8358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5874" h="954769">
                  <a:moveTo>
                    <a:pt x="0" y="83587"/>
                  </a:moveTo>
                  <a:cubicBezTo>
                    <a:pt x="0" y="61418"/>
                    <a:pt x="8807" y="40158"/>
                    <a:pt x="24482" y="24482"/>
                  </a:cubicBezTo>
                  <a:cubicBezTo>
                    <a:pt x="40158" y="8806"/>
                    <a:pt x="61418" y="0"/>
                    <a:pt x="83587" y="0"/>
                  </a:cubicBezTo>
                  <a:lnTo>
                    <a:pt x="752287" y="0"/>
                  </a:lnTo>
                  <a:cubicBezTo>
                    <a:pt x="774456" y="0"/>
                    <a:pt x="795716" y="8807"/>
                    <a:pt x="811392" y="24482"/>
                  </a:cubicBezTo>
                  <a:cubicBezTo>
                    <a:pt x="827068" y="40158"/>
                    <a:pt x="835874" y="61418"/>
                    <a:pt x="835874" y="83587"/>
                  </a:cubicBezTo>
                  <a:lnTo>
                    <a:pt x="835874" y="871182"/>
                  </a:lnTo>
                  <a:cubicBezTo>
                    <a:pt x="835874" y="893351"/>
                    <a:pt x="827068" y="914611"/>
                    <a:pt x="811392" y="930287"/>
                  </a:cubicBezTo>
                  <a:cubicBezTo>
                    <a:pt x="795716" y="945963"/>
                    <a:pt x="774456" y="954769"/>
                    <a:pt x="752287" y="954769"/>
                  </a:cubicBezTo>
                  <a:lnTo>
                    <a:pt x="83587" y="954769"/>
                  </a:lnTo>
                  <a:cubicBezTo>
                    <a:pt x="61418" y="954769"/>
                    <a:pt x="40158" y="945963"/>
                    <a:pt x="24482" y="930287"/>
                  </a:cubicBezTo>
                  <a:cubicBezTo>
                    <a:pt x="8806" y="914611"/>
                    <a:pt x="0" y="893351"/>
                    <a:pt x="0" y="871182"/>
                  </a:cubicBezTo>
                  <a:lnTo>
                    <a:pt x="0" y="8358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772" tIns="58772" rIns="58772" bIns="58772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 smtClean="0">
                  <a:solidFill>
                    <a:schemeClr val="tx1"/>
                  </a:solidFill>
                </a:rPr>
                <a:t>Customer value models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7224713" y="5221788"/>
              <a:ext cx="835025" cy="955675"/>
            </a:xfrm>
            <a:custGeom>
              <a:avLst/>
              <a:gdLst>
                <a:gd name="connsiteX0" fmla="*/ 0 w 835874"/>
                <a:gd name="connsiteY0" fmla="*/ 83587 h 954769"/>
                <a:gd name="connsiteX1" fmla="*/ 24482 w 835874"/>
                <a:gd name="connsiteY1" fmla="*/ 24482 h 954769"/>
                <a:gd name="connsiteX2" fmla="*/ 83587 w 835874"/>
                <a:gd name="connsiteY2" fmla="*/ 0 h 954769"/>
                <a:gd name="connsiteX3" fmla="*/ 752287 w 835874"/>
                <a:gd name="connsiteY3" fmla="*/ 0 h 954769"/>
                <a:gd name="connsiteX4" fmla="*/ 811392 w 835874"/>
                <a:gd name="connsiteY4" fmla="*/ 24482 h 954769"/>
                <a:gd name="connsiteX5" fmla="*/ 835874 w 835874"/>
                <a:gd name="connsiteY5" fmla="*/ 83587 h 954769"/>
                <a:gd name="connsiteX6" fmla="*/ 835874 w 835874"/>
                <a:gd name="connsiteY6" fmla="*/ 871182 h 954769"/>
                <a:gd name="connsiteX7" fmla="*/ 811392 w 835874"/>
                <a:gd name="connsiteY7" fmla="*/ 930287 h 954769"/>
                <a:gd name="connsiteX8" fmla="*/ 752287 w 835874"/>
                <a:gd name="connsiteY8" fmla="*/ 954769 h 954769"/>
                <a:gd name="connsiteX9" fmla="*/ 83587 w 835874"/>
                <a:gd name="connsiteY9" fmla="*/ 954769 h 954769"/>
                <a:gd name="connsiteX10" fmla="*/ 24482 w 835874"/>
                <a:gd name="connsiteY10" fmla="*/ 930287 h 954769"/>
                <a:gd name="connsiteX11" fmla="*/ 0 w 835874"/>
                <a:gd name="connsiteY11" fmla="*/ 871182 h 954769"/>
                <a:gd name="connsiteX12" fmla="*/ 0 w 835874"/>
                <a:gd name="connsiteY12" fmla="*/ 8358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5874" h="954769">
                  <a:moveTo>
                    <a:pt x="0" y="83587"/>
                  </a:moveTo>
                  <a:cubicBezTo>
                    <a:pt x="0" y="61418"/>
                    <a:pt x="8807" y="40158"/>
                    <a:pt x="24482" y="24482"/>
                  </a:cubicBezTo>
                  <a:cubicBezTo>
                    <a:pt x="40158" y="8806"/>
                    <a:pt x="61418" y="0"/>
                    <a:pt x="83587" y="0"/>
                  </a:cubicBezTo>
                  <a:lnTo>
                    <a:pt x="752287" y="0"/>
                  </a:lnTo>
                  <a:cubicBezTo>
                    <a:pt x="774456" y="0"/>
                    <a:pt x="795716" y="8807"/>
                    <a:pt x="811392" y="24482"/>
                  </a:cubicBezTo>
                  <a:cubicBezTo>
                    <a:pt x="827068" y="40158"/>
                    <a:pt x="835874" y="61418"/>
                    <a:pt x="835874" y="83587"/>
                  </a:cubicBezTo>
                  <a:lnTo>
                    <a:pt x="835874" y="871182"/>
                  </a:lnTo>
                  <a:cubicBezTo>
                    <a:pt x="835874" y="893351"/>
                    <a:pt x="827068" y="914611"/>
                    <a:pt x="811392" y="930287"/>
                  </a:cubicBezTo>
                  <a:cubicBezTo>
                    <a:pt x="795716" y="945963"/>
                    <a:pt x="774456" y="954769"/>
                    <a:pt x="752287" y="954769"/>
                  </a:cubicBezTo>
                  <a:lnTo>
                    <a:pt x="83587" y="954769"/>
                  </a:lnTo>
                  <a:cubicBezTo>
                    <a:pt x="61418" y="954769"/>
                    <a:pt x="40158" y="945963"/>
                    <a:pt x="24482" y="930287"/>
                  </a:cubicBezTo>
                  <a:cubicBezTo>
                    <a:pt x="8806" y="914611"/>
                    <a:pt x="0" y="893351"/>
                    <a:pt x="0" y="871182"/>
                  </a:cubicBezTo>
                  <a:lnTo>
                    <a:pt x="0" y="8358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772" tIns="58772" rIns="58772" bIns="58772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Churn </a:t>
              </a:r>
              <a:r>
                <a:rPr lang="en-US" sz="1100" dirty="0" smtClean="0">
                  <a:solidFill>
                    <a:schemeClr val="tx1"/>
                  </a:solidFill>
                </a:rPr>
                <a:t>models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8077200" y="5221788"/>
              <a:ext cx="836613" cy="955675"/>
            </a:xfrm>
            <a:custGeom>
              <a:avLst/>
              <a:gdLst>
                <a:gd name="connsiteX0" fmla="*/ 0 w 835874"/>
                <a:gd name="connsiteY0" fmla="*/ 83587 h 954769"/>
                <a:gd name="connsiteX1" fmla="*/ 24482 w 835874"/>
                <a:gd name="connsiteY1" fmla="*/ 24482 h 954769"/>
                <a:gd name="connsiteX2" fmla="*/ 83587 w 835874"/>
                <a:gd name="connsiteY2" fmla="*/ 0 h 954769"/>
                <a:gd name="connsiteX3" fmla="*/ 752287 w 835874"/>
                <a:gd name="connsiteY3" fmla="*/ 0 h 954769"/>
                <a:gd name="connsiteX4" fmla="*/ 811392 w 835874"/>
                <a:gd name="connsiteY4" fmla="*/ 24482 h 954769"/>
                <a:gd name="connsiteX5" fmla="*/ 835874 w 835874"/>
                <a:gd name="connsiteY5" fmla="*/ 83587 h 954769"/>
                <a:gd name="connsiteX6" fmla="*/ 835874 w 835874"/>
                <a:gd name="connsiteY6" fmla="*/ 871182 h 954769"/>
                <a:gd name="connsiteX7" fmla="*/ 811392 w 835874"/>
                <a:gd name="connsiteY7" fmla="*/ 930287 h 954769"/>
                <a:gd name="connsiteX8" fmla="*/ 752287 w 835874"/>
                <a:gd name="connsiteY8" fmla="*/ 954769 h 954769"/>
                <a:gd name="connsiteX9" fmla="*/ 83587 w 835874"/>
                <a:gd name="connsiteY9" fmla="*/ 954769 h 954769"/>
                <a:gd name="connsiteX10" fmla="*/ 24482 w 835874"/>
                <a:gd name="connsiteY10" fmla="*/ 930287 h 954769"/>
                <a:gd name="connsiteX11" fmla="*/ 0 w 835874"/>
                <a:gd name="connsiteY11" fmla="*/ 871182 h 954769"/>
                <a:gd name="connsiteX12" fmla="*/ 0 w 835874"/>
                <a:gd name="connsiteY12" fmla="*/ 83587 h 9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5874" h="954769">
                  <a:moveTo>
                    <a:pt x="0" y="83587"/>
                  </a:moveTo>
                  <a:cubicBezTo>
                    <a:pt x="0" y="61418"/>
                    <a:pt x="8807" y="40158"/>
                    <a:pt x="24482" y="24482"/>
                  </a:cubicBezTo>
                  <a:cubicBezTo>
                    <a:pt x="40158" y="8806"/>
                    <a:pt x="61418" y="0"/>
                    <a:pt x="83587" y="0"/>
                  </a:cubicBezTo>
                  <a:lnTo>
                    <a:pt x="752287" y="0"/>
                  </a:lnTo>
                  <a:cubicBezTo>
                    <a:pt x="774456" y="0"/>
                    <a:pt x="795716" y="8807"/>
                    <a:pt x="811392" y="24482"/>
                  </a:cubicBezTo>
                  <a:cubicBezTo>
                    <a:pt x="827068" y="40158"/>
                    <a:pt x="835874" y="61418"/>
                    <a:pt x="835874" y="83587"/>
                  </a:cubicBezTo>
                  <a:lnTo>
                    <a:pt x="835874" y="871182"/>
                  </a:lnTo>
                  <a:cubicBezTo>
                    <a:pt x="835874" y="893351"/>
                    <a:pt x="827068" y="914611"/>
                    <a:pt x="811392" y="930287"/>
                  </a:cubicBezTo>
                  <a:cubicBezTo>
                    <a:pt x="795716" y="945963"/>
                    <a:pt x="774456" y="954769"/>
                    <a:pt x="752287" y="954769"/>
                  </a:cubicBezTo>
                  <a:lnTo>
                    <a:pt x="83587" y="954769"/>
                  </a:lnTo>
                  <a:cubicBezTo>
                    <a:pt x="61418" y="954769"/>
                    <a:pt x="40158" y="945963"/>
                    <a:pt x="24482" y="930287"/>
                  </a:cubicBezTo>
                  <a:cubicBezTo>
                    <a:pt x="8806" y="914611"/>
                    <a:pt x="0" y="893351"/>
                    <a:pt x="0" y="871182"/>
                  </a:cubicBezTo>
                  <a:lnTo>
                    <a:pt x="0" y="8358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8772" tIns="58772" rIns="58772" bIns="58772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 err="1" smtClean="0">
                  <a:solidFill>
                    <a:schemeClr val="tx1"/>
                  </a:solidFill>
                </a:rPr>
                <a:t>Upsell</a:t>
              </a:r>
              <a:r>
                <a:rPr lang="en-US" sz="1100" dirty="0" smtClean="0">
                  <a:solidFill>
                    <a:schemeClr val="tx1"/>
                  </a:solidFill>
                </a:rPr>
                <a:t> and cross-sell </a:t>
              </a:r>
              <a:r>
                <a:rPr lang="en-US" sz="1100" dirty="0">
                  <a:solidFill>
                    <a:schemeClr val="tx1"/>
                  </a:solidFill>
                </a:rPr>
                <a:t>models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11"/>
            <p:cNvGrpSpPr/>
            <p:nvPr/>
          </p:nvGrpSpPr>
          <p:grpSpPr bwMode="auto">
            <a:xfrm>
              <a:off x="3753688" y="5227562"/>
              <a:ext cx="2542119" cy="956251"/>
              <a:chOff x="2563563" y="4146535"/>
              <a:chExt cx="819484" cy="95601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3" name="Rounded Rectangle 12"/>
              <p:cNvSpPr/>
              <p:nvPr/>
            </p:nvSpPr>
            <p:spPr>
              <a:xfrm>
                <a:off x="2563563" y="4146535"/>
                <a:ext cx="819484" cy="95601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ounded Rectangle 4"/>
              <p:cNvSpPr/>
              <p:nvPr/>
            </p:nvSpPr>
            <p:spPr>
              <a:xfrm>
                <a:off x="2587565" y="4170537"/>
                <a:ext cx="766520" cy="90801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4290" tIns="34290" rIns="34290" bIns="34290" spcCol="1270" anchor="ctr"/>
              <a:lstStyle/>
              <a:p>
                <a:pPr algn="ctr" defTabSz="4000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100" dirty="0">
                    <a:solidFill>
                      <a:schemeClr val="tx1"/>
                    </a:solidFill>
                  </a:rPr>
                  <a:t>Customer acquisition models</a:t>
                </a: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3756" y="200891"/>
            <a:ext cx="8467105" cy="5635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l">
              <a:lnSpc>
                <a:spcPct val="95000"/>
              </a:lnSpc>
            </a:pPr>
            <a:r>
              <a:rPr lang="en-US" sz="2600" dirty="0" smtClean="0">
                <a:solidFill>
                  <a:schemeClr val="accent1"/>
                </a:solidFill>
                <a:latin typeface="+mj-lt"/>
                <a:ea typeface="MS Gothic" pitchFamily="49" charset="-128"/>
                <a:cs typeface="Arial" pitchFamily="34" charset="0"/>
              </a:rPr>
              <a:t>Predictive quality: avoid “next worst” actions</a:t>
            </a:r>
            <a:endParaRPr lang="en-US" sz="2600" dirty="0">
              <a:solidFill>
                <a:schemeClr val="accent1"/>
              </a:solidFill>
              <a:latin typeface="+mj-lt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876" y="1159003"/>
            <a:ext cx="7423487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a typeface="MS Gothic" pitchFamily="49" charset="-128"/>
                <a:cs typeface="Arial" pitchFamily="34" charset="0"/>
              </a:rPr>
              <a:t>Predictive models </a:t>
            </a:r>
            <a:r>
              <a:rPr lang="en-US" sz="2400" b="1" dirty="0" smtClean="0">
                <a:ea typeface="MS Gothic" pitchFamily="49" charset="-128"/>
                <a:cs typeface="Arial" pitchFamily="34" charset="0"/>
              </a:rPr>
              <a:t>are not </a:t>
            </a:r>
            <a:r>
              <a:rPr lang="en-US" sz="2400" dirty="0" smtClean="0">
                <a:ea typeface="MS Gothic" pitchFamily="49" charset="-128"/>
                <a:cs typeface="Arial" pitchFamily="34" charset="0"/>
              </a:rPr>
              <a:t>crystal balls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76052" y="2030529"/>
            <a:ext cx="3508310" cy="1446550"/>
          </a:xfrm>
          <a:prstGeom prst="rect">
            <a:avLst/>
          </a:prstGeom>
          <a:solidFill>
            <a:srgbClr val="B2D235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ea typeface="MS Gothic" pitchFamily="49" charset="-128"/>
                <a:cs typeface="Arial" pitchFamily="34" charset="0"/>
              </a:rPr>
              <a:t>Next Best Action models should incorporate your best historical customer data...</a:t>
            </a:r>
            <a:endParaRPr lang="en-US" sz="2200" dirty="0"/>
          </a:p>
        </p:txBody>
      </p:sp>
      <p:sp>
        <p:nvSpPr>
          <p:cNvPr id="12" name="Rectangle 11"/>
          <p:cNvSpPr/>
          <p:nvPr/>
        </p:nvSpPr>
        <p:spPr>
          <a:xfrm>
            <a:off x="164134" y="4107107"/>
            <a:ext cx="3508310" cy="1446550"/>
          </a:xfrm>
          <a:prstGeom prst="rect">
            <a:avLst/>
          </a:prstGeom>
          <a:solidFill>
            <a:srgbClr val="B2D235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ea typeface="MS Gothic" pitchFamily="49" charset="-128"/>
                <a:cs typeface="Arial" pitchFamily="34" charset="0"/>
              </a:rPr>
              <a:t>....and include predictive variables selected by your top Next Best Action domain experts</a:t>
            </a:r>
            <a:endParaRPr lang="en-US" sz="2200" dirty="0"/>
          </a:p>
        </p:txBody>
      </p:sp>
      <p:sp>
        <p:nvSpPr>
          <p:cNvPr id="13" name="Rectangle 12"/>
          <p:cNvSpPr/>
          <p:nvPr/>
        </p:nvSpPr>
        <p:spPr>
          <a:xfrm>
            <a:off x="6220496" y="1992828"/>
            <a:ext cx="2699013" cy="3970318"/>
          </a:xfrm>
          <a:prstGeom prst="rect">
            <a:avLst/>
          </a:prstGeom>
          <a:solidFill>
            <a:srgbClr val="FF996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a typeface="MS Gothic" pitchFamily="49" charset="-128"/>
                <a:cs typeface="Arial" pitchFamily="34" charset="0"/>
              </a:rPr>
              <a:t>Junk models</a:t>
            </a:r>
          </a:p>
          <a:p>
            <a:pPr algn="ctr"/>
            <a:endParaRPr lang="en-US" sz="2800" b="1" dirty="0" smtClean="0">
              <a:ea typeface="MS Gothic" pitchFamily="49" charset="-128"/>
              <a:cs typeface="Arial" pitchFamily="34" charset="0"/>
            </a:endParaRPr>
          </a:p>
          <a:p>
            <a:pPr algn="ctr"/>
            <a:r>
              <a:rPr lang="en-US" sz="2800" b="1" dirty="0" smtClean="0">
                <a:ea typeface="MS Gothic" pitchFamily="49" charset="-128"/>
                <a:cs typeface="Arial" pitchFamily="34" charset="0"/>
              </a:rPr>
              <a:t>+</a:t>
            </a:r>
          </a:p>
          <a:p>
            <a:pPr algn="ctr"/>
            <a:endParaRPr lang="en-US" sz="2800" b="1" dirty="0" smtClean="0">
              <a:ea typeface="MS Gothic" pitchFamily="49" charset="-128"/>
              <a:cs typeface="Arial" pitchFamily="34" charset="0"/>
            </a:endParaRPr>
          </a:p>
          <a:p>
            <a:pPr algn="ctr"/>
            <a:r>
              <a:rPr lang="en-US" sz="2800" b="1" dirty="0" smtClean="0">
                <a:ea typeface="MS Gothic" pitchFamily="49" charset="-128"/>
                <a:cs typeface="Arial" pitchFamily="34" charset="0"/>
              </a:rPr>
              <a:t>Junk data</a:t>
            </a:r>
          </a:p>
          <a:p>
            <a:pPr algn="ctr"/>
            <a:endParaRPr lang="en-US" sz="2800" b="1" dirty="0" smtClean="0">
              <a:ea typeface="MS Gothic" pitchFamily="49" charset="-128"/>
              <a:cs typeface="Arial" pitchFamily="34" charset="0"/>
            </a:endParaRPr>
          </a:p>
          <a:p>
            <a:pPr algn="ctr"/>
            <a:r>
              <a:rPr lang="en-US" sz="2800" b="1" dirty="0" smtClean="0">
                <a:ea typeface="MS Gothic" pitchFamily="49" charset="-128"/>
                <a:cs typeface="Arial" pitchFamily="34" charset="0"/>
              </a:rPr>
              <a:t>=</a:t>
            </a:r>
          </a:p>
          <a:p>
            <a:pPr algn="ctr"/>
            <a:endParaRPr lang="en-US" sz="2800" b="1" dirty="0" smtClean="0">
              <a:ea typeface="MS Gothic" pitchFamily="49" charset="-128"/>
              <a:cs typeface="Arial" pitchFamily="34" charset="0"/>
            </a:endParaRPr>
          </a:p>
          <a:p>
            <a:pPr algn="ctr"/>
            <a:r>
              <a:rPr lang="en-US" sz="2800" b="1" dirty="0" smtClean="0">
                <a:ea typeface="MS Gothic" pitchFamily="49" charset="-128"/>
                <a:cs typeface="Arial" pitchFamily="34" charset="0"/>
              </a:rPr>
              <a:t>Junk guidance</a:t>
            </a:r>
            <a:endParaRPr lang="en-US" sz="2800" b="1" dirty="0"/>
          </a:p>
        </p:txBody>
      </p:sp>
      <p:pic>
        <p:nvPicPr>
          <p:cNvPr id="62466" name="Picture 2" descr="C:\Documents and Settings\jkobielus\Local Settings\Temporary Internet Files\Content.IE5\OQ6Q2WWQ\MP90017542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0838" y="2589425"/>
            <a:ext cx="1979981" cy="2926080"/>
          </a:xfrm>
          <a:prstGeom prst="rect">
            <a:avLst/>
          </a:prstGeom>
          <a:noFill/>
        </p:spPr>
      </p:pic>
    </p:spTree>
  </p:cSld>
  <p:clrMapOvr>
    <a:masterClrMapping/>
  </p:clrMapOvr>
  <p:transition advTm="18124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73133" y="272143"/>
            <a:ext cx="8467105" cy="5635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l">
              <a:lnSpc>
                <a:spcPct val="95000"/>
              </a:lnSpc>
            </a:pPr>
            <a:r>
              <a:rPr lang="en-US" sz="2600" dirty="0" smtClean="0">
                <a:solidFill>
                  <a:schemeClr val="accent1"/>
                </a:solidFill>
                <a:latin typeface="+mj-lt"/>
                <a:ea typeface="MS Gothic" pitchFamily="49" charset="-128"/>
                <a:cs typeface="Arial" pitchFamily="34" charset="0"/>
              </a:rPr>
              <a:t>Predictive smarts: experts needed to tune models</a:t>
            </a:r>
            <a:endParaRPr lang="en-US" sz="2600" dirty="0">
              <a:solidFill>
                <a:schemeClr val="accent1"/>
              </a:solidFill>
              <a:latin typeface="+mj-lt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8874" y="2543441"/>
            <a:ext cx="2703869" cy="26776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ea typeface="MS Gothic" pitchFamily="49" charset="-128"/>
                <a:cs typeface="Arial" pitchFamily="34" charset="0"/>
              </a:rPr>
              <a:t>And are they automating as much of the modeling process as possible?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439558" y="1208635"/>
            <a:ext cx="8150087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a typeface="MS Gothic" pitchFamily="49" charset="-128"/>
                <a:cs typeface="Arial" pitchFamily="34" charset="0"/>
              </a:rPr>
              <a:t>It’s not enough to hire a “quant” or “rocket scientist”...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99799" y="2233097"/>
            <a:ext cx="1807338" cy="304698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a typeface="MS Gothic" pitchFamily="49" charset="-128"/>
                <a:cs typeface="Arial" pitchFamily="34" charset="0"/>
              </a:rPr>
              <a:t>Do you have modelers who also understand your Next  Best Action scenarios?</a:t>
            </a:r>
            <a:endParaRPr lang="en-US" sz="2400" dirty="0"/>
          </a:p>
        </p:txBody>
      </p:sp>
      <p:pic>
        <p:nvPicPr>
          <p:cNvPr id="18" name="Picture 2" descr="C:\Documents and Settings\jkobielus\Local Settings\Temporary Internet Files\Content.IE5\4U972Z5F\MP90007861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2434" y="2625587"/>
            <a:ext cx="3429000" cy="2292724"/>
          </a:xfrm>
          <a:prstGeom prst="rect">
            <a:avLst/>
          </a:prstGeom>
          <a:noFill/>
        </p:spPr>
      </p:pic>
    </p:spTree>
  </p:cSld>
  <p:clrMapOvr>
    <a:masterClrMapping/>
  </p:clrMapOvr>
  <p:transition advTm="18124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Bracket 4"/>
          <p:cNvSpPr/>
          <p:nvPr/>
        </p:nvSpPr>
        <p:spPr bwMode="auto">
          <a:xfrm>
            <a:off x="439387" y="2596738"/>
            <a:ext cx="4548250" cy="541338"/>
          </a:xfrm>
          <a:prstGeom prst="bracketPair">
            <a:avLst/>
          </a:prstGeom>
          <a:solidFill>
            <a:schemeClr val="tx2">
              <a:lumMod val="20000"/>
              <a:lumOff val="80000"/>
            </a:schemeClr>
          </a:solidFill>
          <a:ln w="38100" cap="sq" cmpd="sng" algn="ctr">
            <a:solidFill>
              <a:srgbClr val="B2D23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4320" tIns="365760" rIns="274320" bIns="365760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en-US" sz="2400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3316" y="1277937"/>
            <a:ext cx="8178800" cy="4894263"/>
          </a:xfrm>
          <a:prstGeom prst="rect">
            <a:avLst/>
          </a:prstGeom>
        </p:spPr>
        <p:txBody>
          <a:bodyPr/>
          <a:lstStyle/>
          <a:p>
            <a:pPr lvl="0">
              <a:buNone/>
            </a:pPr>
            <a:r>
              <a:rPr lang="en-US" kern="1200" dirty="0" smtClean="0">
                <a:solidFill>
                  <a:schemeClr val="accent5"/>
                </a:solidFill>
              </a:rPr>
              <a:t>Experience: Secret Sauce Behind CRM Success</a:t>
            </a:r>
          </a:p>
          <a:p>
            <a:pPr lvl="0">
              <a:buNone/>
            </a:pPr>
            <a:r>
              <a:rPr lang="en-US" kern="1200" dirty="0" smtClean="0">
                <a:solidFill>
                  <a:schemeClr val="accent5"/>
                </a:solidFill>
              </a:rPr>
              <a:t>CRM Next Best Action (NBA): Analytics Driving Value &amp; Experience</a:t>
            </a:r>
            <a:endParaRPr lang="en-US" sz="1600" kern="1200" dirty="0" smtClean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en-US" kern="1200" dirty="0" smtClean="0">
                <a:solidFill>
                  <a:schemeClr val="accent5"/>
                </a:solidFill>
              </a:rPr>
              <a:t>Predictive models: The Analytical Heart of CRM NBA</a:t>
            </a:r>
          </a:p>
          <a:p>
            <a:pPr lvl="0">
              <a:buNone/>
            </a:pPr>
            <a:r>
              <a:rPr lang="en-US" b="1" kern="1200" dirty="0" smtClean="0">
                <a:solidFill>
                  <a:schemeClr val="tx1"/>
                </a:solidFill>
              </a:rPr>
              <a:t>Metrics of CRM NBA’s Business Impact</a:t>
            </a:r>
          </a:p>
          <a:p>
            <a:pPr marL="227013" indent="-227013">
              <a:buNone/>
            </a:pPr>
            <a:r>
              <a:rPr lang="en-US" dirty="0" smtClean="0">
                <a:solidFill>
                  <a:schemeClr val="accent5"/>
                </a:solidFill>
              </a:rPr>
              <a:t>Case Studies: Next Best Action in CRM</a:t>
            </a:r>
          </a:p>
          <a:p>
            <a:pPr marL="227013" indent="-227013">
              <a:buNone/>
            </a:pPr>
            <a:r>
              <a:rPr lang="en-US" dirty="0" smtClean="0">
                <a:solidFill>
                  <a:schemeClr val="accent5"/>
                </a:solidFill>
              </a:rPr>
              <a:t>Recommendations for BP and CRM professionals</a:t>
            </a:r>
          </a:p>
          <a:p>
            <a:pPr marL="227013" indent="-227013">
              <a:buNone/>
            </a:pPr>
            <a:r>
              <a:rPr lang="en-US" dirty="0" smtClean="0">
                <a:solidFill>
                  <a:schemeClr val="accent5"/>
                </a:solidFill>
              </a:rPr>
              <a:t>Q&amp;A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915400" cy="914400"/>
          </a:xfrm>
        </p:spPr>
        <p:txBody>
          <a:bodyPr/>
          <a:lstStyle/>
          <a:p>
            <a:r>
              <a:rPr lang="en-US" dirty="0" smtClean="0"/>
              <a:t>Customers express quality of experience behaviorally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828800" y="914400"/>
            <a:ext cx="5029200" cy="54911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1400" dirty="0" smtClean="0"/>
              <a:t>Do customers find their relationship with your company satisfying?</a:t>
            </a:r>
          </a:p>
          <a:p>
            <a:r>
              <a:rPr lang="en-US" sz="1400" dirty="0" smtClean="0"/>
              <a:t>Do they find it satisfying enough to stay in the relationship?</a:t>
            </a:r>
          </a:p>
          <a:p>
            <a:r>
              <a:rPr lang="en-US" sz="1400" dirty="0" smtClean="0"/>
              <a:t>Are they renewing, extending, and deepening the relationship because you offer new ways for them to satisfy themselves?</a:t>
            </a:r>
          </a:p>
          <a:p>
            <a:r>
              <a:rPr lang="en-US" sz="1400" dirty="0" smtClean="0"/>
              <a:t>Are they enjoying the relationship enough to tell the world, or at least their friends and family, about the value they’re receiving?</a:t>
            </a:r>
          </a:p>
          <a:p>
            <a:r>
              <a:rPr lang="en-US" sz="1400" dirty="0" smtClean="0"/>
              <a:t>Do they respond and accept new offers rapidly?</a:t>
            </a:r>
          </a:p>
          <a:p>
            <a:r>
              <a:rPr lang="en-US" sz="1400" dirty="0" smtClean="0"/>
              <a:t>Do they visit one or more of your channels frequently?</a:t>
            </a:r>
          </a:p>
          <a:p>
            <a:r>
              <a:rPr lang="en-US" sz="1400" dirty="0" smtClean="0"/>
              <a:t>Are they able to find and purchase what they need rapidly through your channels?</a:t>
            </a:r>
          </a:p>
          <a:p>
            <a:r>
              <a:rPr lang="en-US" sz="1400" dirty="0" smtClean="0"/>
              <a:t>Are they recommending and influencing other people to become customers, stay with you, and/or extend and deepen their relationships with you?</a:t>
            </a:r>
            <a:endParaRPr lang="en-US" sz="1400" dirty="0"/>
          </a:p>
        </p:txBody>
      </p:sp>
      <p:grpSp>
        <p:nvGrpSpPr>
          <p:cNvPr id="2" name="Group 33"/>
          <p:cNvGrpSpPr/>
          <p:nvPr/>
        </p:nvGrpSpPr>
        <p:grpSpPr>
          <a:xfrm>
            <a:off x="152400" y="1752600"/>
            <a:ext cx="1600200" cy="3292231"/>
            <a:chOff x="3371850" y="2256661"/>
            <a:chExt cx="1185083" cy="3974579"/>
          </a:xfrm>
        </p:grpSpPr>
        <p:grpSp>
          <p:nvGrpSpPr>
            <p:cNvPr id="3" name="Group 24"/>
            <p:cNvGrpSpPr/>
            <p:nvPr/>
          </p:nvGrpSpPr>
          <p:grpSpPr>
            <a:xfrm>
              <a:off x="3428282" y="3452573"/>
              <a:ext cx="1066800" cy="1319355"/>
              <a:chOff x="3256832" y="1245750"/>
              <a:chExt cx="1066800" cy="1319355"/>
            </a:xfrm>
          </p:grpSpPr>
          <p:pic>
            <p:nvPicPr>
              <p:cNvPr id="17" name="Picture 14" descr="C:\Documents and Settings\jkobielus\Local Settings\Temporary Internet Files\Content.IE5\DI9XMYGZ\MP900387934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56833" y="1245750"/>
                <a:ext cx="1066797" cy="914400"/>
              </a:xfrm>
              <a:prstGeom prst="rect">
                <a:avLst/>
              </a:prstGeom>
              <a:noFill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3256832" y="2073689"/>
                <a:ext cx="1066800" cy="4914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self-service</a:t>
                </a:r>
              </a:p>
              <a:p>
                <a:pPr algn="ctr"/>
                <a:r>
                  <a:rPr lang="en-US" sz="1200" dirty="0" smtClean="0"/>
                  <a:t>customer portal</a:t>
                </a:r>
                <a:endParaRPr lang="en-US" sz="1200" dirty="0"/>
              </a:p>
            </p:txBody>
          </p:sp>
        </p:grpSp>
        <p:grpSp>
          <p:nvGrpSpPr>
            <p:cNvPr id="4" name="Group 26"/>
            <p:cNvGrpSpPr/>
            <p:nvPr/>
          </p:nvGrpSpPr>
          <p:grpSpPr>
            <a:xfrm>
              <a:off x="3428282" y="4832471"/>
              <a:ext cx="1123950" cy="1398769"/>
              <a:chOff x="3714032" y="2775071"/>
              <a:chExt cx="1123950" cy="1398769"/>
            </a:xfrm>
          </p:grpSpPr>
          <p:pic>
            <p:nvPicPr>
              <p:cNvPr id="15" name="Picture 23" descr="j040928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714032" y="2775071"/>
                <a:ext cx="1123950" cy="1123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883330" y="3878990"/>
                <a:ext cx="695815" cy="2948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call center</a:t>
                </a:r>
                <a:endParaRPr lang="en-US" sz="1200" dirty="0"/>
              </a:p>
            </p:txBody>
          </p:sp>
        </p:grpSp>
        <p:grpSp>
          <p:nvGrpSpPr>
            <p:cNvPr id="5" name="Group 25"/>
            <p:cNvGrpSpPr/>
            <p:nvPr/>
          </p:nvGrpSpPr>
          <p:grpSpPr>
            <a:xfrm>
              <a:off x="3371850" y="2256661"/>
              <a:ext cx="1185083" cy="1122789"/>
              <a:chOff x="838178" y="735638"/>
              <a:chExt cx="1185083" cy="1122789"/>
            </a:xfrm>
          </p:grpSpPr>
          <p:pic>
            <p:nvPicPr>
              <p:cNvPr id="13" name="Picture 18" descr="C:\Documents and Settings\jkobielus\Local Settings\Temporary Internet Files\Content.IE5\6XS37AKN\MP900387580[1]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8178" y="735638"/>
                <a:ext cx="1185083" cy="869511"/>
              </a:xfrm>
              <a:prstGeom prst="rect">
                <a:avLst/>
              </a:prstGeom>
              <a:noFill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007476" y="1563577"/>
                <a:ext cx="870751" cy="2948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p</a:t>
                </a:r>
                <a:r>
                  <a:rPr lang="en-US" sz="1200" dirty="0" smtClean="0"/>
                  <a:t>oint of sale</a:t>
                </a:r>
                <a:endParaRPr lang="en-US" sz="1200" dirty="0"/>
              </a:p>
            </p:txBody>
          </p:sp>
        </p:grpSp>
      </p:grpSp>
      <p:pic>
        <p:nvPicPr>
          <p:cNvPr id="20" name="Picture 13" descr="C:\Documents and Settings\jkobielus\Local Settings\Temporary Internet Files\Content.IE5\UYNU81XT\MP90044266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9884" y="5105400"/>
            <a:ext cx="1869098" cy="1254106"/>
          </a:xfrm>
          <a:prstGeom prst="rect">
            <a:avLst/>
          </a:prstGeom>
          <a:noFill/>
        </p:spPr>
      </p:pic>
      <p:pic>
        <p:nvPicPr>
          <p:cNvPr id="459778" name="Picture 2" descr="C:\Documents and Settings\jkobielus\Local Settings\Temporary Internet Files\Content.IE5\ZWU736Q4\MP90039939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1390847"/>
            <a:ext cx="1915009" cy="1276153"/>
          </a:xfrm>
          <a:prstGeom prst="rect">
            <a:avLst/>
          </a:prstGeom>
          <a:noFill/>
        </p:spPr>
      </p:pic>
      <p:pic>
        <p:nvPicPr>
          <p:cNvPr id="459779" name="Picture 3" descr="C:\Documents and Settings\jkobielus\Local Settings\Temporary Internet Files\Content.IE5\LQ9EP463\MP900399287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2985294"/>
            <a:ext cx="1201513" cy="18018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639762"/>
          </a:xfrm>
        </p:spPr>
        <p:txBody>
          <a:bodyPr/>
          <a:lstStyle/>
          <a:p>
            <a:pPr eaLnBrk="1" hangingPunct="1"/>
            <a:r>
              <a:rPr lang="en-US" dirty="0" smtClean="0"/>
              <a:t>How do you quantify improvements in experience &amp; value? </a:t>
            </a:r>
            <a:endParaRPr dirty="0" smtClean="0"/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304800" y="921603"/>
            <a:ext cx="8534400" cy="7694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 </a:t>
            </a:r>
            <a:r>
              <a:rPr lang="en-US" sz="1600" b="1" dirty="0" smtClean="0"/>
              <a:t>CUSTOMER LIFETIME VALUE </a:t>
            </a:r>
            <a:r>
              <a:rPr lang="en-US" sz="1600" dirty="0" smtClean="0"/>
              <a:t>=</a:t>
            </a:r>
          </a:p>
          <a:p>
            <a:pPr algn="ctr"/>
            <a:r>
              <a:rPr lang="en-US" sz="1400" i="1" dirty="0" smtClean="0"/>
              <a:t>customer’s potential monetary worth through course of their relationship with your business, calculated across entire </a:t>
            </a:r>
            <a:r>
              <a:rPr lang="en-US" sz="1400" i="1" dirty="0"/>
              <a:t>CRM life </a:t>
            </a:r>
            <a:r>
              <a:rPr lang="en-US" sz="1400" i="1" dirty="0" smtClean="0"/>
              <a:t>cycle, including all functions, processes</a:t>
            </a:r>
            <a:r>
              <a:rPr lang="en-US" sz="1400" i="1" dirty="0"/>
              <a:t>, </a:t>
            </a:r>
            <a:r>
              <a:rPr lang="en-US" sz="1400" i="1" dirty="0" smtClean="0"/>
              <a:t>channels, roles, campaigns, &amp; </a:t>
            </a:r>
            <a:r>
              <a:rPr lang="en-US" sz="1400" i="1" dirty="0" err="1" smtClean="0"/>
              <a:t>touchpoints</a:t>
            </a:r>
            <a:endParaRPr lang="en-US" sz="1400" i="1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2133600" y="2362200"/>
            <a:ext cx="685800" cy="38100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eaLnBrk="0" hangingPunct="0">
              <a:defRPr/>
            </a:pPr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2133600"/>
            <a:ext cx="1962781" cy="4114800"/>
            <a:chOff x="152400" y="2133600"/>
            <a:chExt cx="1962781" cy="4114800"/>
          </a:xfrm>
        </p:grpSpPr>
        <p:sp>
          <p:nvSpPr>
            <p:cNvPr id="6" name="Rectangle 5"/>
            <p:cNvSpPr/>
            <p:nvPr/>
          </p:nvSpPr>
          <p:spPr bwMode="auto">
            <a:xfrm>
              <a:off x="152400" y="3429000"/>
              <a:ext cx="1962781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7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</a:rPr>
                <a:t>CLV</a:t>
              </a:r>
              <a:endPara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endParaRPr>
            </a:p>
          </p:txBody>
        </p:sp>
        <p:pic>
          <p:nvPicPr>
            <p:cNvPr id="10" name="Picture 2" descr="C:\Documents and Settings\jkobielus\Local Settings\Temporary Internet Files\Content.IE5\RRUOZ45O\MP900049581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2133600"/>
              <a:ext cx="1828800" cy="1231392"/>
            </a:xfrm>
            <a:prstGeom prst="rect">
              <a:avLst/>
            </a:prstGeom>
            <a:noFill/>
          </p:spPr>
        </p:pic>
        <p:pic>
          <p:nvPicPr>
            <p:cNvPr id="11" name="Picture 3" descr="C:\Documents and Settings\jkobielus\Local Settings\Temporary Internet Files\Content.IE5\20E2BU61\MP900177752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5029200"/>
              <a:ext cx="1828800" cy="1219200"/>
            </a:xfrm>
            <a:prstGeom prst="rect">
              <a:avLst/>
            </a:prstGeom>
            <a:noFill/>
          </p:spPr>
        </p:pic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971800" y="1891474"/>
          <a:ext cx="6019800" cy="4509326"/>
        </p:xfrm>
        <a:graphic>
          <a:graphicData uri="http://schemas.openxmlformats.org/drawingml/2006/table">
            <a:tbl>
              <a:tblPr/>
              <a:tblGrid>
                <a:gridCol w="963340"/>
                <a:gridCol w="1027561"/>
                <a:gridCol w="4028899"/>
              </a:tblGrid>
              <a:tr h="87287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latin typeface="Calibri"/>
                          <a:ea typeface="Calibri"/>
                          <a:cs typeface="Times New Roman"/>
                        </a:rPr>
                        <a:t>MAXIMIZE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38" marR="48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baseline="0" dirty="0" smtClean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1200" i="1" dirty="0" smtClean="0">
                          <a:latin typeface="Calibri"/>
                          <a:ea typeface="Calibri"/>
                          <a:cs typeface="Times New Roman"/>
                        </a:rPr>
                        <a:t>irectly</a:t>
                      </a:r>
                      <a:r>
                        <a:rPr lang="en-US" sz="1200" i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monetizable</a:t>
                      </a:r>
                      <a:endParaRPr lang="en-US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38" marR="48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Repeat purchases; renewal rates; </a:t>
                      </a:r>
                      <a:r>
                        <a:rPr lang="en-US" sz="1500" b="0" i="1" dirty="0" err="1" smtClean="0">
                          <a:latin typeface="Calibri" pitchFamily="34" charset="0"/>
                          <a:ea typeface="Calibri"/>
                          <a:cs typeface="Times New Roman"/>
                        </a:rPr>
                        <a:t>upsell</a:t>
                      </a:r>
                      <a:r>
                        <a:rPr lang="en-US" sz="1500" b="0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b="0" i="1" dirty="0">
                          <a:latin typeface="Calibri" pitchFamily="34" charset="0"/>
                          <a:ea typeface="Calibri"/>
                          <a:cs typeface="Times New Roman"/>
                        </a:rPr>
                        <a:t>&amp; cross-sell </a:t>
                      </a:r>
                      <a:r>
                        <a:rPr lang="en-US" sz="1500" b="0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rates; </a:t>
                      </a:r>
                      <a:r>
                        <a:rPr lang="en-US" sz="1500" b="0" i="1" baseline="0" dirty="0" smtClean="0">
                          <a:latin typeface="Calibri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500" b="0" i="1" dirty="0" smtClean="0">
                          <a:latin typeface="Calibri" pitchFamily="34" charset="0"/>
                        </a:rPr>
                        <a:t>ncremental yield in sales, revenues, and profits per customer, channel, </a:t>
                      </a:r>
                      <a:r>
                        <a:rPr lang="en-US" sz="1500" b="0" i="1" dirty="0" err="1" smtClean="0">
                          <a:latin typeface="Calibri" pitchFamily="34" charset="0"/>
                        </a:rPr>
                        <a:t>touchpoint</a:t>
                      </a:r>
                      <a:r>
                        <a:rPr lang="en-US" sz="1500" b="0" i="1" dirty="0" smtClean="0">
                          <a:latin typeface="Calibri" pitchFamily="34" charset="0"/>
                        </a:rPr>
                        <a:t>, interaction, and agent</a:t>
                      </a:r>
                      <a:endParaRPr lang="en-US" sz="1500" b="0" i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8638" marR="48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917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latin typeface="Calibri"/>
                          <a:ea typeface="Calibri"/>
                          <a:cs typeface="Times New Roman"/>
                        </a:rPr>
                        <a:t>Indirectly </a:t>
                      </a:r>
                      <a:r>
                        <a:rPr lang="en-US" sz="1200" i="1" dirty="0" err="1" smtClean="0">
                          <a:latin typeface="Calibri"/>
                          <a:ea typeface="Calibri"/>
                          <a:cs typeface="Times New Roman"/>
                        </a:rPr>
                        <a:t>monetizab</a:t>
                      </a:r>
                      <a:r>
                        <a:rPr lang="en-US" sz="1200" i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le</a:t>
                      </a:r>
                      <a:endParaRPr lang="en-US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38" marR="48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1" dirty="0">
                          <a:latin typeface="Calibri" pitchFamily="34" charset="0"/>
                          <a:ea typeface="Calibri"/>
                          <a:cs typeface="Times New Roman"/>
                        </a:rPr>
                        <a:t>customer satisfaction scores, customer response and acceptance rates, customer sentiment trends, customer recommendation propensities, </a:t>
                      </a:r>
                      <a:r>
                        <a:rPr lang="en-US" sz="1500" b="0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Voice of the Customer (</a:t>
                      </a:r>
                      <a:r>
                        <a:rPr lang="en-US" sz="1500" b="0" i="1" dirty="0" err="1" smtClean="0">
                          <a:latin typeface="Calibri" pitchFamily="34" charset="0"/>
                          <a:ea typeface="Calibri"/>
                          <a:cs typeface="Times New Roman"/>
                        </a:rPr>
                        <a:t>VoC</a:t>
                      </a:r>
                      <a:r>
                        <a:rPr lang="en-US" sz="1500" b="0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) scores, </a:t>
                      </a:r>
                      <a:r>
                        <a:rPr lang="en-US" sz="1500" b="0" i="1" dirty="0" err="1" smtClean="0">
                          <a:latin typeface="Calibri" pitchFamily="34" charset="0"/>
                          <a:ea typeface="Calibri"/>
                          <a:cs typeface="Times New Roman"/>
                        </a:rPr>
                        <a:t>NetPromoter</a:t>
                      </a:r>
                      <a:r>
                        <a:rPr lang="en-US" sz="1500" b="0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b="0" i="1" dirty="0">
                          <a:latin typeface="Calibri" pitchFamily="34" charset="0"/>
                          <a:ea typeface="Calibri"/>
                          <a:cs typeface="Times New Roman"/>
                        </a:rPr>
                        <a:t>scores</a:t>
                      </a:r>
                    </a:p>
                  </a:txBody>
                  <a:tcPr marL="48638" marR="48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166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latin typeface="Calibri"/>
                          <a:ea typeface="Calibri"/>
                          <a:cs typeface="Times New Roman"/>
                        </a:rPr>
                        <a:t>MINIMIZE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38" marR="48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latin typeface="Calibri"/>
                          <a:ea typeface="Calibri"/>
                          <a:cs typeface="Times New Roman"/>
                        </a:rPr>
                        <a:t>Directly </a:t>
                      </a:r>
                      <a:r>
                        <a:rPr lang="en-US" sz="1200" i="1" dirty="0" err="1" smtClean="0">
                          <a:latin typeface="Calibri"/>
                          <a:ea typeface="Calibri"/>
                          <a:cs typeface="Times New Roman"/>
                        </a:rPr>
                        <a:t>monetizable</a:t>
                      </a:r>
                      <a:endParaRPr lang="en-US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38" marR="48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1" dirty="0">
                          <a:latin typeface="Calibri" pitchFamily="34" charset="0"/>
                          <a:ea typeface="Calibri"/>
                          <a:cs typeface="Times New Roman"/>
                        </a:rPr>
                        <a:t>IT and staffing </a:t>
                      </a:r>
                      <a:r>
                        <a:rPr lang="en-US" sz="1500" b="0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costs associated</a:t>
                      </a:r>
                      <a:r>
                        <a:rPr lang="en-US" sz="1500" b="0" i="1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with CRM  processes (marketing, sales, customer service), and with associated app, models, data, rules, etc. </a:t>
                      </a:r>
                      <a:endParaRPr lang="en-US" sz="1500" b="0" i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8638" marR="48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09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latin typeface="Calibri"/>
                          <a:ea typeface="Calibri"/>
                          <a:cs typeface="Times New Roman"/>
                        </a:rPr>
                        <a:t>Indirectly </a:t>
                      </a:r>
                      <a:r>
                        <a:rPr lang="en-US" sz="1200" i="1" dirty="0" err="1" smtClean="0">
                          <a:latin typeface="Calibri"/>
                          <a:ea typeface="Calibri"/>
                          <a:cs typeface="Times New Roman"/>
                        </a:rPr>
                        <a:t>monetizable</a:t>
                      </a:r>
                      <a:endParaRPr lang="en-US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38" marR="48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1" dirty="0">
                          <a:latin typeface="Calibri" pitchFamily="34" charset="0"/>
                          <a:ea typeface="Calibri"/>
                          <a:cs typeface="Times New Roman"/>
                        </a:rPr>
                        <a:t>online shopping-cart abandonment </a:t>
                      </a:r>
                      <a:r>
                        <a:rPr lang="en-US" sz="1500" b="0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rates;</a:t>
                      </a:r>
                      <a:r>
                        <a:rPr lang="en-US" sz="1500" b="0" i="1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b="0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time </a:t>
                      </a:r>
                      <a:r>
                        <a:rPr lang="en-US" sz="1500" b="0" i="1" dirty="0">
                          <a:latin typeface="Calibri" pitchFamily="34" charset="0"/>
                          <a:ea typeface="Calibri"/>
                          <a:cs typeface="Times New Roman"/>
                        </a:rPr>
                        <a:t>to resolve customer </a:t>
                      </a:r>
                      <a:r>
                        <a:rPr lang="en-US" sz="1500" b="0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issues; incidence</a:t>
                      </a:r>
                      <a:r>
                        <a:rPr lang="en-US" sz="1500" b="0" i="1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of customer</a:t>
                      </a:r>
                      <a:r>
                        <a:rPr lang="en-US" sz="1500" b="0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 complaints; </a:t>
                      </a:r>
                      <a:r>
                        <a:rPr lang="en-US" sz="1500" b="0" i="1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lost opportunities due to misdirected</a:t>
                      </a:r>
                      <a:r>
                        <a:rPr lang="en-US" sz="1500" b="0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b="0" i="1" dirty="0">
                          <a:latin typeface="Calibri" pitchFamily="34" charset="0"/>
                          <a:ea typeface="Calibri"/>
                          <a:cs typeface="Times New Roman"/>
                        </a:rPr>
                        <a:t>redundant, or </a:t>
                      </a:r>
                      <a:r>
                        <a:rPr lang="en-US" sz="1500" b="0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repetitive offers; incidence of wrong,</a:t>
                      </a:r>
                      <a:r>
                        <a:rPr lang="en-US" sz="1500" b="0" i="1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incomplete, or inconsistent info provided to customers across various  CRM channels</a:t>
                      </a:r>
                      <a:endParaRPr lang="en-US" sz="1500" b="0" i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8638" marR="48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0550" y="114300"/>
            <a:ext cx="8002588" cy="914400"/>
          </a:xfrm>
        </p:spPr>
        <p:txBody>
          <a:bodyPr/>
          <a:lstStyle/>
          <a:p>
            <a:r>
              <a:rPr lang="en-US" dirty="0" smtClean="0"/>
              <a:t>But this isn’t cheap: don’t </a:t>
            </a:r>
            <a:r>
              <a:rPr lang="en-US" dirty="0" err="1" smtClean="0"/>
              <a:t>goldplate</a:t>
            </a:r>
            <a:r>
              <a:rPr lang="en-US" dirty="0" smtClean="0"/>
              <a:t> the experience!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76600" y="1066800"/>
          <a:ext cx="3169285" cy="3733800"/>
        </p:xfrm>
        <a:graphic>
          <a:graphicData uri="http://schemas.openxmlformats.org/drawingml/2006/table">
            <a:tbl>
              <a:tblPr/>
              <a:tblGrid>
                <a:gridCol w="3169285"/>
              </a:tblGrid>
              <a:tr h="248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Customer relationship management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Enterprise data warehouse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Business process management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Business rules management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Decision automation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Predictive analytics and data mining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0EB"/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Text analytics tools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Behavioral analytics tools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Complex event processing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Conversation management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2C3E"/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Knowledge management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Sentiment analysis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Social media analytics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Dynamic case management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Business intelligence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0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152400" y="1066800"/>
            <a:ext cx="3048000" cy="5084195"/>
            <a:chOff x="152400" y="1066800"/>
            <a:chExt cx="3048000" cy="5084195"/>
          </a:xfrm>
        </p:grpSpPr>
        <p:grpSp>
          <p:nvGrpSpPr>
            <p:cNvPr id="3" name="Group 78"/>
            <p:cNvGrpSpPr/>
            <p:nvPr/>
          </p:nvGrpSpPr>
          <p:grpSpPr>
            <a:xfrm>
              <a:off x="363149" y="1066800"/>
              <a:ext cx="2743200" cy="3733800"/>
              <a:chOff x="1600200" y="1143000"/>
              <a:chExt cx="2743200" cy="3733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600200" y="1143000"/>
                <a:ext cx="2743200" cy="3733800"/>
              </a:xfrm>
              <a:prstGeom prst="rect">
                <a:avLst/>
              </a:prstGeom>
              <a:solidFill>
                <a:srgbClr val="00B050"/>
              </a:solidFill>
              <a:ln w="38100" cap="sq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endParaRPr lang="en-US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gray">
              <a:xfrm>
                <a:off x="1715172" y="3200400"/>
                <a:ext cx="2438400" cy="738664"/>
              </a:xfrm>
              <a:prstGeom prst="rect">
                <a:avLst/>
              </a:prstGeom>
              <a:solidFill>
                <a:srgbClr val="FF9933"/>
              </a:solidFill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 smtClean="0">
                    <a:solidFill>
                      <a:schemeClr val="tx1"/>
                    </a:solidFill>
                  </a:rPr>
                  <a:t>CRM, EDW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, 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DA, BPM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, 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BRMS, PA/DM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, TA, 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BA, CEP, CM, KM, etc.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Down Arrow 12"/>
              <p:cNvSpPr/>
              <p:nvPr/>
            </p:nvSpPr>
            <p:spPr bwMode="auto">
              <a:xfrm>
                <a:off x="1676329" y="1219200"/>
                <a:ext cx="2667071" cy="1828800"/>
              </a:xfrm>
              <a:prstGeom prst="downArrow">
                <a:avLst>
                  <a:gd name="adj1" fmla="val 50000"/>
                  <a:gd name="adj2" fmla="val 51945"/>
                </a:avLst>
              </a:prstGeom>
              <a:solidFill>
                <a:srgbClr val="FFCF9F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0" hangingPunct="0">
                  <a:defRPr/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Predictive analytics, business rules, and orchestration models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1905000" y="4086250"/>
                <a:ext cx="2209800" cy="71435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Recommendation engines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 bwMode="auto">
            <a:xfrm>
              <a:off x="152400" y="4876800"/>
              <a:ext cx="3048000" cy="1274195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1000"/>
                </a:spcBef>
              </a:pPr>
              <a:r>
                <a:rPr lang="en-US" sz="1600" b="1" i="1" u="sng" dirty="0" smtClean="0"/>
                <a:t>This is a comprehensive customer experience management (CEM) NBA platform</a:t>
              </a:r>
            </a:p>
          </p:txBody>
        </p:sp>
      </p:grpSp>
      <p:sp>
        <p:nvSpPr>
          <p:cNvPr id="15" name="TextBox 14"/>
          <p:cNvSpPr txBox="1"/>
          <p:nvPr/>
        </p:nvSpPr>
        <p:spPr bwMode="auto">
          <a:xfrm>
            <a:off x="3503057" y="4964871"/>
            <a:ext cx="2669143" cy="97872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600" b="1" i="1" u="sng" dirty="0" smtClean="0"/>
              <a:t>These are the IT investments involved in building out that platform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474857" y="1033401"/>
            <a:ext cx="2135743" cy="3459863"/>
            <a:chOff x="6474857" y="1033401"/>
            <a:chExt cx="2135743" cy="3459863"/>
          </a:xfrm>
        </p:grpSpPr>
        <p:grpSp>
          <p:nvGrpSpPr>
            <p:cNvPr id="5" name="Group 50"/>
            <p:cNvGrpSpPr/>
            <p:nvPr/>
          </p:nvGrpSpPr>
          <p:grpSpPr>
            <a:xfrm>
              <a:off x="6900042" y="1033401"/>
              <a:ext cx="1447800" cy="2667000"/>
              <a:chOff x="6900042" y="1033401"/>
              <a:chExt cx="1447800" cy="2667000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6900042" y="1033401"/>
                <a:ext cx="1447800" cy="2667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 algn="ctr" eaLnBrk="0" hangingPunct="0">
                  <a:defRPr/>
                </a:pPr>
                <a:endParaRPr lang="en-US" sz="2000" dirty="0">
                  <a:latin typeface="Arial" charset="0"/>
                </a:endParaRPr>
              </a:p>
            </p:txBody>
          </p:sp>
          <p:grpSp>
            <p:nvGrpSpPr>
              <p:cNvPr id="7" name="Group 71"/>
              <p:cNvGrpSpPr/>
              <p:nvPr/>
            </p:nvGrpSpPr>
            <p:grpSpPr>
              <a:xfrm>
                <a:off x="6947339" y="1101830"/>
                <a:ext cx="990600" cy="855972"/>
                <a:chOff x="9409387" y="394907"/>
                <a:chExt cx="990600" cy="855972"/>
              </a:xfrm>
            </p:grpSpPr>
            <p:sp>
              <p:nvSpPr>
                <p:cNvPr id="42" name="Text Box 52"/>
                <p:cNvSpPr txBox="1">
                  <a:spLocks noChangeArrowheads="1"/>
                </p:cNvSpPr>
                <p:nvPr/>
              </p:nvSpPr>
              <p:spPr bwMode="gray">
                <a:xfrm>
                  <a:off x="9409387" y="1066213"/>
                  <a:ext cx="990600" cy="18466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US" sz="1200" dirty="0"/>
                    <a:t>Sales</a:t>
                  </a:r>
                </a:p>
              </p:txBody>
            </p:sp>
            <p:pic>
              <p:nvPicPr>
                <p:cNvPr id="43" name="Picture 1" descr="C:\Documents and Settings\jkobielus\Local Settings\Temporary Internet Files\Content.IE5\WYJXBTPI\MP900438383[1]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9422414" y="394907"/>
                  <a:ext cx="960120" cy="67665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77"/>
              <p:cNvGrpSpPr/>
              <p:nvPr/>
            </p:nvGrpSpPr>
            <p:grpSpPr>
              <a:xfrm>
                <a:off x="6957850" y="1979825"/>
                <a:ext cx="990600" cy="833010"/>
                <a:chOff x="9556532" y="1556681"/>
                <a:chExt cx="990600" cy="833010"/>
              </a:xfrm>
            </p:grpSpPr>
            <p:sp>
              <p:nvSpPr>
                <p:cNvPr id="40" name="Text Box 52"/>
                <p:cNvSpPr txBox="1">
                  <a:spLocks noChangeArrowheads="1"/>
                </p:cNvSpPr>
                <p:nvPr/>
              </p:nvSpPr>
              <p:spPr bwMode="gray">
                <a:xfrm>
                  <a:off x="9556532" y="2205025"/>
                  <a:ext cx="990600" cy="18466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US" sz="1200" dirty="0"/>
                    <a:t>Marketing</a:t>
                  </a:r>
                </a:p>
              </p:txBody>
            </p:sp>
            <p:pic>
              <p:nvPicPr>
                <p:cNvPr id="41" name="Picture 2" descr="C:\Documents and Settings\jkobielus\Local Settings\Temporary Internet Files\Content.IE5\4D4XIRCA\MP900438367[1]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569888" y="1556681"/>
                  <a:ext cx="960120" cy="642823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1" name="Group 78"/>
              <p:cNvGrpSpPr/>
              <p:nvPr/>
            </p:nvGrpSpPr>
            <p:grpSpPr>
              <a:xfrm>
                <a:off x="6947341" y="2860777"/>
                <a:ext cx="990600" cy="797009"/>
                <a:chOff x="9314795" y="4077247"/>
                <a:chExt cx="990600" cy="797009"/>
              </a:xfrm>
            </p:grpSpPr>
            <p:sp>
              <p:nvSpPr>
                <p:cNvPr id="38" name="Text Box 52"/>
                <p:cNvSpPr txBox="1">
                  <a:spLocks noChangeArrowheads="1"/>
                </p:cNvSpPr>
                <p:nvPr/>
              </p:nvSpPr>
              <p:spPr bwMode="gray">
                <a:xfrm>
                  <a:off x="9314795" y="4689590"/>
                  <a:ext cx="990600" cy="18466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Service</a:t>
                  </a:r>
                  <a:endParaRPr lang="en-US" sz="1200" dirty="0"/>
                </a:p>
              </p:txBody>
            </p:sp>
            <p:pic>
              <p:nvPicPr>
                <p:cNvPr id="39" name="Picture 3" descr="C:\Documents and Settings\jkobielus\Local Settings\Temporary Internet Files\Content.IE5\20E2BU61\MP900289522[1]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374571" y="4077247"/>
                  <a:ext cx="914400" cy="60960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44" name="TextBox 60"/>
            <p:cNvSpPr txBox="1">
              <a:spLocks noChangeArrowheads="1"/>
            </p:cNvSpPr>
            <p:nvPr/>
          </p:nvSpPr>
          <p:spPr bwMode="auto">
            <a:xfrm rot="16200000">
              <a:off x="7080923" y="2271128"/>
              <a:ext cx="2133600" cy="334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Front office/CRM</a:t>
              </a:r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6474857" y="3810000"/>
              <a:ext cx="2135743" cy="683264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1000"/>
                </a:spcBef>
              </a:pPr>
              <a:r>
                <a:rPr lang="en-US" sz="1600" b="1" i="1" u="sng" dirty="0" smtClean="0"/>
                <a:t>And the processes and channels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74857" y="4572000"/>
            <a:ext cx="2135743" cy="1826264"/>
            <a:chOff x="6474857" y="4572000"/>
            <a:chExt cx="2135743" cy="1826264"/>
          </a:xfrm>
        </p:grpSpPr>
        <p:pic>
          <p:nvPicPr>
            <p:cNvPr id="47" name="Picture 2" descr="C:\Documents and Settings\jkobielus\Local Settings\Temporary Internet Files\Content.IE5\4U972Z5F\MP900078616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79657" y="4572000"/>
              <a:ext cx="1596043" cy="1066800"/>
            </a:xfrm>
            <a:prstGeom prst="rect">
              <a:avLst/>
            </a:prstGeom>
            <a:noFill/>
          </p:spPr>
        </p:pic>
        <p:sp>
          <p:nvSpPr>
            <p:cNvPr id="48" name="TextBox 47"/>
            <p:cNvSpPr txBox="1"/>
            <p:nvPr/>
          </p:nvSpPr>
          <p:spPr bwMode="auto">
            <a:xfrm>
              <a:off x="6474857" y="5715000"/>
              <a:ext cx="2135743" cy="683264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1000"/>
                </a:spcBef>
              </a:pPr>
              <a:r>
                <a:rPr lang="en-US" sz="1600" b="1" i="1" u="sng" dirty="0" smtClean="0"/>
                <a:t>And the “rocket scientists”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Bracket 4"/>
          <p:cNvSpPr/>
          <p:nvPr/>
        </p:nvSpPr>
        <p:spPr bwMode="auto">
          <a:xfrm>
            <a:off x="510639" y="2881746"/>
            <a:ext cx="4500748" cy="541338"/>
          </a:xfrm>
          <a:prstGeom prst="bracketPair">
            <a:avLst/>
          </a:prstGeom>
          <a:solidFill>
            <a:schemeClr val="tx2">
              <a:lumMod val="20000"/>
              <a:lumOff val="80000"/>
            </a:schemeClr>
          </a:solidFill>
          <a:ln w="38100" cap="sq" cmpd="sng" algn="ctr">
            <a:solidFill>
              <a:srgbClr val="B2D23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4320" tIns="365760" rIns="274320" bIns="365760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en-US" sz="2400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8031" y="1154236"/>
            <a:ext cx="8178800" cy="4894263"/>
          </a:xfrm>
          <a:prstGeom prst="rect">
            <a:avLst/>
          </a:prstGeom>
        </p:spPr>
        <p:txBody>
          <a:bodyPr/>
          <a:lstStyle/>
          <a:p>
            <a:pPr lvl="0">
              <a:buNone/>
            </a:pPr>
            <a:r>
              <a:rPr lang="en-US" kern="1200" dirty="0" smtClean="0">
                <a:solidFill>
                  <a:schemeClr val="accent5"/>
                </a:solidFill>
              </a:rPr>
              <a:t>Experience: Secret Sauce Behind CRM Success</a:t>
            </a:r>
          </a:p>
          <a:p>
            <a:pPr lvl="0">
              <a:buNone/>
            </a:pPr>
            <a:r>
              <a:rPr lang="en-US" kern="1200" dirty="0" smtClean="0">
                <a:solidFill>
                  <a:schemeClr val="accent5"/>
                </a:solidFill>
              </a:rPr>
              <a:t>CRM Next Best Action (NBA): Analytics Driving Value &amp; Experience</a:t>
            </a:r>
          </a:p>
          <a:p>
            <a:pPr>
              <a:buNone/>
            </a:pPr>
            <a:r>
              <a:rPr lang="en-US" kern="1200" dirty="0" smtClean="0">
                <a:solidFill>
                  <a:schemeClr val="accent5"/>
                </a:solidFill>
              </a:rPr>
              <a:t>Predictive models: The Analytical Heart of CRM NBA</a:t>
            </a:r>
          </a:p>
          <a:p>
            <a:pPr lvl="0">
              <a:buNone/>
            </a:pPr>
            <a:r>
              <a:rPr lang="en-US" kern="1200" dirty="0" smtClean="0">
                <a:solidFill>
                  <a:schemeClr val="accent5"/>
                </a:solidFill>
              </a:rPr>
              <a:t>Metrics of CRM NBA’s Business Impact</a:t>
            </a:r>
          </a:p>
          <a:p>
            <a:pPr marL="227013" indent="-227013">
              <a:buNone/>
            </a:pPr>
            <a:r>
              <a:rPr lang="en-US" b="1" dirty="0" smtClean="0">
                <a:solidFill>
                  <a:schemeClr val="tx1"/>
                </a:solidFill>
              </a:rPr>
              <a:t>Case Studies: Next Best Action in CRM</a:t>
            </a:r>
          </a:p>
          <a:p>
            <a:pPr marL="227013" indent="-227013">
              <a:buNone/>
            </a:pPr>
            <a:r>
              <a:rPr lang="en-US" dirty="0" smtClean="0">
                <a:solidFill>
                  <a:schemeClr val="accent5"/>
                </a:solidFill>
              </a:rPr>
              <a:t>Recommendations for BP and CRM professionals</a:t>
            </a:r>
          </a:p>
          <a:p>
            <a:pPr marL="227013" indent="-227013">
              <a:buNone/>
            </a:pPr>
            <a:r>
              <a:rPr lang="en-US" dirty="0" smtClean="0">
                <a:solidFill>
                  <a:schemeClr val="accent5"/>
                </a:solidFill>
              </a:rPr>
              <a:t>Q&amp;A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Pj04331780000[1]"/>
          <p:cNvPicPr>
            <a:picLocks noChangeAspect="1" noChangeArrowheads="1"/>
          </p:cNvPicPr>
          <p:nvPr/>
        </p:nvPicPr>
        <p:blipFill>
          <a:blip r:embed="rId3" cstate="print"/>
          <a:srcRect r="8163" b="10805"/>
          <a:stretch>
            <a:fillRect/>
          </a:stretch>
        </p:blipFill>
        <p:spPr bwMode="auto">
          <a:xfrm>
            <a:off x="1143000" y="685800"/>
            <a:ext cx="6858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685800" y="1219199"/>
            <a:ext cx="8113816" cy="1428997"/>
            <a:chOff x="685800" y="1219199"/>
            <a:chExt cx="8113816" cy="1428997"/>
          </a:xfrm>
        </p:grpSpPr>
        <p:sp>
          <p:nvSpPr>
            <p:cNvPr id="6149" name="AutoShape 16"/>
            <p:cNvSpPr>
              <a:spLocks noChangeArrowheads="1"/>
            </p:cNvSpPr>
            <p:nvPr/>
          </p:nvSpPr>
          <p:spPr bwMode="gray">
            <a:xfrm>
              <a:off x="954088" y="1219199"/>
              <a:ext cx="7845528" cy="14289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rgbClr val="FFFFFF">
                    <a:alpha val="67998"/>
                  </a:srgbClr>
                </a:gs>
              </a:gsLst>
              <a:lin ang="5400000" scaled="1"/>
            </a:gradFill>
            <a:ln w="571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274320" tIns="0" rIns="0" bIns="0" anchor="ctr"/>
            <a:lstStyle/>
            <a:p>
              <a:pPr marL="166688" lvl="1" indent="-166688" eaLnBrk="0" hangingPunct="0">
                <a:lnSpc>
                  <a:spcPct val="80000"/>
                </a:lnSpc>
              </a:pPr>
              <a:r>
                <a:rPr lang="en-US" sz="2400" dirty="0" smtClean="0"/>
                <a:t>Next </a:t>
              </a:r>
              <a:r>
                <a:rPr lang="en-US" sz="2400" dirty="0"/>
                <a:t>B</a:t>
              </a:r>
              <a:r>
                <a:rPr lang="en-US" sz="2400" dirty="0" smtClean="0"/>
                <a:t>est Action infrastructure can expand B2C sales,</a:t>
              </a:r>
            </a:p>
            <a:p>
              <a:pPr marL="166688" lvl="1" indent="-166688" eaLnBrk="0" hangingPunct="0">
                <a:lnSpc>
                  <a:spcPct val="80000"/>
                </a:lnSpc>
              </a:pPr>
              <a:r>
                <a:rPr lang="en-US" sz="2400" dirty="0" smtClean="0"/>
                <a:t>improve customer loyalty, improve agent productivity,</a:t>
              </a:r>
            </a:p>
            <a:p>
              <a:pPr marL="166688" lvl="1" indent="-166688" eaLnBrk="0" hangingPunct="0">
                <a:lnSpc>
                  <a:spcPct val="80000"/>
                </a:lnSpc>
              </a:pPr>
              <a:r>
                <a:rPr lang="en-US" sz="2400" dirty="0" smtClean="0"/>
                <a:t>and optimize back-end processes.</a:t>
              </a:r>
              <a:endParaRPr lang="en-US" sz="2400" dirty="0"/>
            </a:p>
          </p:txBody>
        </p:sp>
        <p:sp>
          <p:nvSpPr>
            <p:cNvPr id="6150" name="Oval 11"/>
            <p:cNvSpPr>
              <a:spLocks noChangeArrowheads="1"/>
            </p:cNvSpPr>
            <p:nvPr/>
          </p:nvSpPr>
          <p:spPr bwMode="gray">
            <a:xfrm>
              <a:off x="685800" y="1524000"/>
              <a:ext cx="560388" cy="498475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2800"/>
                <a:t>1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685799" y="2819399"/>
            <a:ext cx="8149443" cy="1467593"/>
            <a:chOff x="685800" y="2819400"/>
            <a:chExt cx="8088073" cy="1370191"/>
          </a:xfrm>
        </p:grpSpPr>
        <p:sp>
          <p:nvSpPr>
            <p:cNvPr id="6148" name="AutoShape 13"/>
            <p:cNvSpPr>
              <a:spLocks noChangeArrowheads="1"/>
            </p:cNvSpPr>
            <p:nvPr/>
          </p:nvSpPr>
          <p:spPr bwMode="gray">
            <a:xfrm>
              <a:off x="990600" y="2819400"/>
              <a:ext cx="7783273" cy="137019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rgbClr val="FFFFFF">
                    <a:alpha val="67998"/>
                  </a:srgbClr>
                </a:gs>
              </a:gsLst>
              <a:lin ang="5400000" scaled="1"/>
            </a:gradFill>
            <a:ln w="571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274320" tIns="0" rIns="0" bIns="0" anchor="ctr"/>
            <a:lstStyle/>
            <a:p>
              <a:pPr eaLnBrk="0" hangingPunct="0"/>
              <a:r>
                <a:rPr lang="en-US" sz="2400" dirty="0" smtClean="0"/>
                <a:t>The core applications of Next Best Action are the</a:t>
              </a:r>
            </a:p>
            <a:p>
              <a:pPr eaLnBrk="0" hangingPunct="0"/>
              <a:r>
                <a:rPr lang="en-US" sz="2400" dirty="0"/>
                <a:t>t</a:t>
              </a:r>
              <a:r>
                <a:rPr lang="en-US" sz="2400" dirty="0" smtClean="0"/>
                <a:t>argeted offers that deliver value and tailored</a:t>
              </a:r>
            </a:p>
            <a:p>
              <a:pPr eaLnBrk="0" hangingPunct="0"/>
              <a:r>
                <a:rPr lang="en-US" sz="2400" dirty="0" smtClean="0"/>
                <a:t>CRM experiences that keep customers happy.</a:t>
              </a:r>
              <a:endParaRPr lang="en-US" sz="2400" dirty="0"/>
            </a:p>
          </p:txBody>
        </p:sp>
        <p:sp>
          <p:nvSpPr>
            <p:cNvPr id="6151" name="Oval 11"/>
            <p:cNvSpPr>
              <a:spLocks noChangeArrowheads="1"/>
            </p:cNvSpPr>
            <p:nvPr/>
          </p:nvSpPr>
          <p:spPr bwMode="gray">
            <a:xfrm>
              <a:off x="685800" y="3048000"/>
              <a:ext cx="560388" cy="498475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2800"/>
                <a:t>2</a:t>
              </a: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685800" y="4495800"/>
            <a:ext cx="8208818" cy="1691244"/>
            <a:chOff x="685800" y="4495800"/>
            <a:chExt cx="8153400" cy="1371600"/>
          </a:xfrm>
        </p:grpSpPr>
        <p:sp>
          <p:nvSpPr>
            <p:cNvPr id="6147" name="AutoShape 10"/>
            <p:cNvSpPr>
              <a:spLocks noChangeArrowheads="1"/>
            </p:cNvSpPr>
            <p:nvPr/>
          </p:nvSpPr>
          <p:spPr bwMode="gray">
            <a:xfrm>
              <a:off x="1006475" y="4495800"/>
              <a:ext cx="7832725" cy="1371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75000"/>
                  </a:schemeClr>
                </a:gs>
                <a:gs pos="100000">
                  <a:srgbClr val="FFFFFF">
                    <a:alpha val="67998"/>
                  </a:srgbClr>
                </a:gs>
              </a:gsLst>
              <a:lin ang="5400000" scaled="1"/>
            </a:gradFill>
            <a:ln w="571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lIns="274320" tIns="0" rIns="0" bIns="0" anchor="ctr"/>
            <a:lstStyle/>
            <a:p>
              <a:pPr eaLnBrk="0" hangingPunct="0"/>
              <a:r>
                <a:rPr lang="en-US" sz="2400" dirty="0" smtClean="0"/>
                <a:t>To maximize value and boost customer quality of experience, you should continually tune the predictive models and business rules that guide Next Best Actions across all processes and </a:t>
              </a:r>
              <a:r>
                <a:rPr lang="en-US" sz="2400" dirty="0" err="1" smtClean="0"/>
                <a:t>touchpoints</a:t>
              </a:r>
              <a:r>
                <a:rPr lang="en-US" sz="2400" dirty="0" smtClean="0"/>
                <a:t>. </a:t>
              </a:r>
              <a:endParaRPr lang="en-US" sz="2400" dirty="0"/>
            </a:p>
          </p:txBody>
        </p:sp>
        <p:sp>
          <p:nvSpPr>
            <p:cNvPr id="6152" name="Oval 11"/>
            <p:cNvSpPr>
              <a:spLocks noChangeArrowheads="1"/>
            </p:cNvSpPr>
            <p:nvPr/>
          </p:nvSpPr>
          <p:spPr bwMode="gray">
            <a:xfrm>
              <a:off x="685800" y="4779963"/>
              <a:ext cx="560388" cy="498475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2800"/>
                <a:t>3</a:t>
              </a:r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31800" y="381000"/>
            <a:ext cx="8712200" cy="4111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6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Next Best Action (NBA) has demonstrable ROI</a:t>
            </a:r>
            <a:endParaRPr lang="en-US" sz="26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15344" y="0"/>
            <a:ext cx="8547656" cy="914400"/>
          </a:xfrm>
        </p:spPr>
        <p:txBody>
          <a:bodyPr/>
          <a:lstStyle/>
          <a:p>
            <a:r>
              <a:rPr lang="en-US" dirty="0" smtClean="0"/>
              <a:t>Targeting auto-generated offers from portal clicks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24247"/>
            <a:ext cx="5734317" cy="4894263"/>
          </a:xfrm>
          <a:prstGeom prst="rect">
            <a:avLst/>
          </a:prstGeom>
        </p:spPr>
        <p:txBody>
          <a:bodyPr/>
          <a:lstStyle/>
          <a:p>
            <a:pPr marL="227013" indent="-227013">
              <a:buNone/>
            </a:pPr>
            <a:r>
              <a:rPr lang="en-US" sz="2400" dirty="0" smtClean="0"/>
              <a:t>Company</a:t>
            </a:r>
          </a:p>
          <a:p>
            <a:pPr marL="627063" lvl="1" indent="-227013"/>
            <a:r>
              <a:rPr lang="en-US" sz="1400" dirty="0" smtClean="0"/>
              <a:t>Japanese online retailer</a:t>
            </a:r>
          </a:p>
          <a:p>
            <a:pPr marL="227013" indent="-227013">
              <a:buNone/>
            </a:pPr>
            <a:r>
              <a:rPr lang="en-US" sz="2400" dirty="0" smtClean="0"/>
              <a:t>Requirements and ROI</a:t>
            </a:r>
          </a:p>
          <a:p>
            <a:pPr marL="747713" lvl="1" indent="-227013"/>
            <a:r>
              <a:rPr lang="en-US" sz="1400" b="1" dirty="0" smtClean="0"/>
              <a:t>Experience-focused goal</a:t>
            </a:r>
            <a:r>
              <a:rPr lang="en-US" sz="1400" dirty="0" smtClean="0"/>
              <a:t>: improvements in customer satisfaction</a:t>
            </a:r>
          </a:p>
          <a:p>
            <a:pPr marL="747713" lvl="1" indent="-227013"/>
            <a:r>
              <a:rPr lang="en-US" sz="1400" b="1" dirty="0" smtClean="0"/>
              <a:t>Bottom-line metrics</a:t>
            </a:r>
            <a:r>
              <a:rPr lang="en-US" sz="1400" dirty="0" smtClean="0"/>
              <a:t>: improvements in customer retention, </a:t>
            </a:r>
            <a:r>
              <a:rPr lang="en-US" sz="1400" dirty="0" err="1" smtClean="0"/>
              <a:t>upsell</a:t>
            </a:r>
            <a:r>
              <a:rPr lang="en-US" sz="1400" dirty="0" smtClean="0"/>
              <a:t>, and cross-sell; realized 30% increase in marketing campaign revenue lift</a:t>
            </a:r>
          </a:p>
          <a:p>
            <a:pPr marL="227013" indent="-227013">
              <a:buNone/>
            </a:pPr>
            <a:r>
              <a:rPr lang="en-US" sz="2400" dirty="0" smtClean="0"/>
              <a:t>Applications and approach</a:t>
            </a:r>
          </a:p>
          <a:p>
            <a:pPr marL="747713" lvl="1" indent="-227013"/>
            <a:r>
              <a:rPr lang="en-US" sz="1400" b="1" dirty="0" smtClean="0"/>
              <a:t>Experience-boosting approaches</a:t>
            </a:r>
            <a:r>
              <a:rPr lang="en-US" sz="1400" dirty="0" smtClean="0"/>
              <a:t>: real-time targeting of next best offers in B2C portal, recommendations driven by past purchases, customer profile information, and customer clicked-on items in the portal browser session</a:t>
            </a:r>
          </a:p>
          <a:p>
            <a:pPr marL="747713" lvl="1" indent="-227013"/>
            <a:r>
              <a:rPr lang="en-US" sz="1400" b="1" dirty="0" smtClean="0"/>
              <a:t>Underlying NBA platforms and tools</a:t>
            </a:r>
            <a:r>
              <a:rPr lang="en-US" sz="1400" dirty="0" smtClean="0"/>
              <a:t>: predictive models and complex rules </a:t>
            </a:r>
          </a:p>
        </p:txBody>
      </p:sp>
      <p:pic>
        <p:nvPicPr>
          <p:cNvPr id="309251" name="Picture 3" descr="C:\Documents and Settings\jkobielus\Local Settings\Temporary Internet Files\Content.IE5\OKBBHCOS\MP90038793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358" y="1751147"/>
            <a:ext cx="260985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002588" cy="914400"/>
          </a:xfrm>
        </p:spPr>
        <p:txBody>
          <a:bodyPr/>
          <a:lstStyle/>
          <a:p>
            <a:r>
              <a:rPr lang="en-US" dirty="0" smtClean="0"/>
              <a:t>Simplifying multichannel B2C conversations</a:t>
            </a:r>
          </a:p>
        </p:txBody>
      </p:sp>
      <p:pic>
        <p:nvPicPr>
          <p:cNvPr id="462850" name="Picture 2" descr="C:\Documents and Settings\jkobielus\Local Settings\Temporary Internet Files\Content.IE5\ZWU736Q4\MP90041173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667000"/>
            <a:ext cx="2220813" cy="1813487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838200"/>
            <a:ext cx="6477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Company</a:t>
            </a:r>
          </a:p>
          <a:p>
            <a:pPr marL="627063" marR="0" lvl="1" indent="-227013" algn="l" defTabSz="914400" rtl="0" eaLnBrk="0" fontAlgn="base" latinLnBrk="0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European telecom carrier</a:t>
            </a:r>
          </a:p>
          <a:p>
            <a:pPr marL="227013" marR="0" lvl="0" indent="-227013"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Requirements and ROI</a:t>
            </a:r>
          </a:p>
          <a:p>
            <a:pPr marL="747713" lvl="1" indent="-227013" eaLnBrk="0" hangingPunct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–"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Experience-focused goal and metric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r>
              <a:rPr lang="en-US" sz="1400" dirty="0" smtClean="0"/>
              <a:t> enhance customer satisfaction through simplicity of experience across multiple inbound and outbound channels; has seen improvement in customer satisfaction but has not compiled formal metrics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7713" lvl="1" indent="-227013" eaLnBrk="0" hangingPunct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–"/>
            </a:pPr>
            <a:r>
              <a:rPr lang="en-US" sz="1400" b="1" dirty="0" smtClean="0"/>
              <a:t>Bottom-line metrics</a:t>
            </a:r>
            <a:r>
              <a:rPr lang="en-US" sz="1400" dirty="0" smtClean="0"/>
              <a:t>: improve customer retention; boost </a:t>
            </a:r>
            <a:r>
              <a:rPr lang="en-US" sz="1400" dirty="0" err="1" smtClean="0"/>
              <a:t>upsell</a:t>
            </a:r>
            <a:r>
              <a:rPr lang="en-US" sz="1400" dirty="0" smtClean="0"/>
              <a:t> and cross-sell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Applications and approach</a:t>
            </a:r>
          </a:p>
          <a:p>
            <a:pPr marL="747713" lvl="1" indent="-227013" eaLnBrk="0" hangingPunct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–"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Experience-boosting approaches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US" sz="1400" dirty="0" smtClean="0"/>
              <a:t>next best offers in call center through auto-generated recommendations displayed to agents on inbound contacts; next best offers through targeted outbound direct marketing email, postal mail, SMS, and phone calls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7713" lvl="1" indent="-227013" eaLnBrk="0" hangingPunct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–"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Underlying NBA platforms and tools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US" sz="1400" dirty="0" smtClean="0"/>
              <a:t>leveraging predictive models, data mining historical customer data, and CRM marketing campaign optimization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4922" y="238496"/>
            <a:ext cx="8483600" cy="411163"/>
          </a:xfrm>
        </p:spPr>
        <p:txBody>
          <a:bodyPr/>
          <a:lstStyle/>
          <a:p>
            <a:r>
              <a:rPr lang="en-US" dirty="0" smtClean="0"/>
              <a:t>Personalizing cross-channel B2C interactions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348" y="1049337"/>
            <a:ext cx="6370983" cy="4894263"/>
          </a:xfrm>
          <a:prstGeom prst="rect">
            <a:avLst/>
          </a:prstGeom>
        </p:spPr>
        <p:txBody>
          <a:bodyPr/>
          <a:lstStyle/>
          <a:p>
            <a:pPr marL="227013" indent="-227013">
              <a:buNone/>
            </a:pPr>
            <a:r>
              <a:rPr lang="en-US" sz="2400" dirty="0" smtClean="0"/>
              <a:t>Company</a:t>
            </a:r>
          </a:p>
          <a:p>
            <a:pPr marL="627063" lvl="1" indent="-227013"/>
            <a:r>
              <a:rPr lang="en-US" sz="1400" dirty="0" smtClean="0"/>
              <a:t>British financial services firm</a:t>
            </a:r>
          </a:p>
          <a:p>
            <a:pPr marL="227013" indent="-227013">
              <a:buNone/>
            </a:pPr>
            <a:r>
              <a:rPr lang="en-US" sz="2400" dirty="0" smtClean="0"/>
              <a:t>Requirements and ROI</a:t>
            </a:r>
          </a:p>
          <a:p>
            <a:pPr marL="747713" lvl="1" indent="-227013"/>
            <a:r>
              <a:rPr lang="en-US" sz="1400" b="1" i="1" dirty="0" smtClean="0"/>
              <a:t>Experience-focused goal and metric</a:t>
            </a:r>
            <a:r>
              <a:rPr lang="en-US" sz="1400" dirty="0" smtClean="0"/>
              <a:t>: one-to-one personalization of B2C cross-channel communications; improvements in customer satisfaction</a:t>
            </a:r>
          </a:p>
          <a:p>
            <a:pPr marL="747713" lvl="1" indent="-227013"/>
            <a:r>
              <a:rPr lang="en-US" sz="1400" b="1" dirty="0" smtClean="0"/>
              <a:t>Bottom-line metrics</a:t>
            </a:r>
            <a:r>
              <a:rPr lang="en-US" sz="1400" dirty="0" smtClean="0"/>
              <a:t>: realized 20-30% increase in </a:t>
            </a:r>
            <a:r>
              <a:rPr lang="en-US" sz="1400" dirty="0" err="1" smtClean="0"/>
              <a:t>upsell</a:t>
            </a:r>
            <a:r>
              <a:rPr lang="en-US" sz="1400" dirty="0" smtClean="0"/>
              <a:t> and cross-sell</a:t>
            </a:r>
          </a:p>
          <a:p>
            <a:pPr marL="227013" indent="-227013">
              <a:buNone/>
            </a:pPr>
            <a:r>
              <a:rPr lang="en-US" sz="2400" dirty="0" smtClean="0"/>
              <a:t>Applications and approach</a:t>
            </a:r>
          </a:p>
          <a:p>
            <a:pPr marL="747713" lvl="1" indent="-227013"/>
            <a:r>
              <a:rPr lang="en-US" sz="1400" b="1" dirty="0" smtClean="0"/>
              <a:t>Experience-boosting approaches</a:t>
            </a:r>
            <a:r>
              <a:rPr lang="en-US" sz="1400" dirty="0" smtClean="0"/>
              <a:t>: targeted offers in outbound statement inserts, direct email, and SMS messages; portal-based auto-prompts, contextual reminders, and other sales and non-sales-related functions</a:t>
            </a:r>
          </a:p>
          <a:p>
            <a:pPr marL="747713" lvl="1" indent="-227013"/>
            <a:r>
              <a:rPr lang="en-US" sz="1400" b="1" dirty="0" smtClean="0"/>
              <a:t>Underlying NBA platforms and tools</a:t>
            </a:r>
            <a:r>
              <a:rPr lang="en-US" sz="1400" dirty="0" smtClean="0"/>
              <a:t>: predictive models, data mining, historical customer data, CRM marketing campaign optimization, and Web analytics tools</a:t>
            </a:r>
          </a:p>
          <a:p>
            <a:pPr marL="747713" lvl="1" indent="-227013"/>
            <a:endParaRPr lang="en-US" dirty="0" smtClean="0"/>
          </a:p>
        </p:txBody>
      </p:sp>
      <p:pic>
        <p:nvPicPr>
          <p:cNvPr id="308227" name="Picture 3" descr="C:\Documents and Settings\jkobielus\Local Settings\Temporary Internet Files\Content.IE5\OKBBHCOS\MP90042369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2039" y="1937196"/>
            <a:ext cx="1950720" cy="1299972"/>
          </a:xfrm>
          <a:prstGeom prst="rect">
            <a:avLst/>
          </a:prstGeom>
          <a:noFill/>
        </p:spPr>
      </p:pic>
      <p:pic>
        <p:nvPicPr>
          <p:cNvPr id="308228" name="Picture 4" descr="C:\Documents and Settings\jkobielus\Local Settings\Temporary Internet Files\Content.IE5\4U972Z5F\MP90042367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5146" y="3485943"/>
            <a:ext cx="1950720" cy="19507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Bracket 4"/>
          <p:cNvSpPr/>
          <p:nvPr/>
        </p:nvSpPr>
        <p:spPr bwMode="auto">
          <a:xfrm>
            <a:off x="503473" y="3499262"/>
            <a:ext cx="5647945" cy="541338"/>
          </a:xfrm>
          <a:prstGeom prst="bracketPair">
            <a:avLst/>
          </a:prstGeom>
          <a:solidFill>
            <a:schemeClr val="tx2">
              <a:lumMod val="20000"/>
              <a:lumOff val="80000"/>
            </a:schemeClr>
          </a:solidFill>
          <a:ln w="38100" cap="sq" cmpd="sng" algn="ctr">
            <a:solidFill>
              <a:srgbClr val="B2D23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4320" tIns="365760" rIns="274320" bIns="365760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en-US" sz="2400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1231900"/>
            <a:ext cx="8178800" cy="4894263"/>
          </a:xfrm>
          <a:prstGeom prst="rect">
            <a:avLst/>
          </a:prstGeom>
        </p:spPr>
        <p:txBody>
          <a:bodyPr/>
          <a:lstStyle/>
          <a:p>
            <a:pPr lvl="0">
              <a:buNone/>
            </a:pPr>
            <a:r>
              <a:rPr lang="en-US" kern="1200" dirty="0" smtClean="0">
                <a:solidFill>
                  <a:schemeClr val="accent5"/>
                </a:solidFill>
              </a:rPr>
              <a:t>Experience: Secret Sauce Behind CRM Success</a:t>
            </a:r>
          </a:p>
          <a:p>
            <a:pPr lvl="0">
              <a:buNone/>
            </a:pPr>
            <a:r>
              <a:rPr lang="en-US" kern="1200" dirty="0" smtClean="0">
                <a:solidFill>
                  <a:schemeClr val="accent5"/>
                </a:solidFill>
              </a:rPr>
              <a:t>CRM Next Best Action (NBA): Analytics Driving Value &amp; Experience</a:t>
            </a:r>
            <a:endParaRPr lang="en-US" sz="1600" kern="1200" dirty="0" smtClean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en-US" kern="1200" dirty="0" smtClean="0">
                <a:solidFill>
                  <a:schemeClr val="accent5"/>
                </a:solidFill>
              </a:rPr>
              <a:t>Predictive models: The Analytical Heart of CRM NBA</a:t>
            </a:r>
          </a:p>
          <a:p>
            <a:pPr lvl="0">
              <a:buNone/>
            </a:pPr>
            <a:r>
              <a:rPr lang="en-US" kern="1200" dirty="0" smtClean="0">
                <a:solidFill>
                  <a:schemeClr val="accent5"/>
                </a:solidFill>
              </a:rPr>
              <a:t>Metrics of CRM NBA’s Business Impact</a:t>
            </a:r>
          </a:p>
          <a:p>
            <a:pPr marL="227013" indent="-227013">
              <a:buNone/>
            </a:pPr>
            <a:r>
              <a:rPr lang="en-US" dirty="0" smtClean="0">
                <a:solidFill>
                  <a:schemeClr val="accent5"/>
                </a:solidFill>
              </a:rPr>
              <a:t>Case Studies: Next Best Action in CRM</a:t>
            </a:r>
          </a:p>
          <a:p>
            <a:pPr marL="227013" indent="-227013">
              <a:buNone/>
            </a:pPr>
            <a:r>
              <a:rPr lang="en-US" b="1" dirty="0" smtClean="0"/>
              <a:t>Recommendations for BP and CRM professionals</a:t>
            </a:r>
          </a:p>
          <a:p>
            <a:pPr marL="227013" indent="-227013">
              <a:buNone/>
            </a:pPr>
            <a:r>
              <a:rPr lang="en-US" dirty="0" smtClean="0">
                <a:solidFill>
                  <a:schemeClr val="accent5"/>
                </a:solidFill>
              </a:rPr>
              <a:t>Q&amp;A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started?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4919" y="1006433"/>
            <a:ext cx="8339694" cy="4907479"/>
          </a:xfrm>
        </p:spPr>
        <p:txBody>
          <a:bodyPr/>
          <a:lstStyle/>
          <a:p>
            <a:pPr marL="466725" lvl="1" indent="-179388" eaLnBrk="0" hangingPunct="0">
              <a:spcBef>
                <a:spcPct val="40000"/>
              </a:spcBef>
              <a:buClr>
                <a:schemeClr val="bg2"/>
              </a:buClr>
              <a:buFontTx/>
              <a:buChar char="•"/>
              <a:tabLst>
                <a:tab pos="120650" algn="l"/>
              </a:tabLst>
            </a:pPr>
            <a:r>
              <a:rPr lang="en-US" sz="2200" dirty="0" smtClean="0"/>
              <a:t>Identify your key Next Best Action requirements in sales, marketing, and customer service.</a:t>
            </a:r>
          </a:p>
          <a:p>
            <a:pPr marL="466725" lvl="1" indent="-179388" eaLnBrk="0" hangingPunct="0">
              <a:spcBef>
                <a:spcPct val="40000"/>
              </a:spcBef>
              <a:buClr>
                <a:schemeClr val="bg2"/>
              </a:buClr>
              <a:buFontTx/>
              <a:buChar char="•"/>
              <a:tabLst>
                <a:tab pos="120650" algn="l"/>
              </a:tabLst>
            </a:pPr>
            <a:r>
              <a:rPr lang="en-US" sz="2200" dirty="0" smtClean="0"/>
              <a:t>Evaluate the Next Best Action features of your existing CRM platforms.</a:t>
            </a:r>
          </a:p>
          <a:p>
            <a:pPr marL="466725" lvl="1" indent="-179388" eaLnBrk="0" hangingPunct="0">
              <a:spcBef>
                <a:spcPct val="40000"/>
              </a:spcBef>
              <a:buClr>
                <a:schemeClr val="bg2"/>
              </a:buClr>
              <a:buFontTx/>
              <a:buChar char="•"/>
              <a:tabLst>
                <a:tab pos="120650" algn="l"/>
              </a:tabLst>
            </a:pPr>
            <a:r>
              <a:rPr lang="en-US" sz="2200" dirty="0" smtClean="0"/>
              <a:t>Evaluate stand-alone Next Best Action tools that can be integrated with your CRM, EDW, BPM, predictive analytics, business rules engines, and other infrastructure.</a:t>
            </a:r>
          </a:p>
          <a:p>
            <a:pPr marL="466725" lvl="1" indent="-179388" eaLnBrk="0" hangingPunct="0">
              <a:spcBef>
                <a:spcPct val="40000"/>
              </a:spcBef>
              <a:buClr>
                <a:schemeClr val="bg2"/>
              </a:buClr>
              <a:buFontTx/>
              <a:buChar char="•"/>
              <a:tabLst>
                <a:tab pos="120650" algn="l"/>
              </a:tabLst>
            </a:pPr>
            <a:r>
              <a:rPr lang="en-US" sz="2200" dirty="0" smtClean="0"/>
              <a:t>Evaluate the customer experience management features of your existing CRM platforms, as well as those of the social networking, knowledge management, and other applications deployed across your multichannel CRM environment.</a:t>
            </a:r>
          </a:p>
          <a:p>
            <a:pPr marL="466725" lvl="1" indent="-179388" eaLnBrk="0" hangingPunct="0">
              <a:spcBef>
                <a:spcPct val="40000"/>
              </a:spcBef>
              <a:buClr>
                <a:schemeClr val="bg2"/>
              </a:buClr>
              <a:buFontTx/>
              <a:buChar char="•"/>
              <a:tabLst>
                <a:tab pos="120650" algn="l"/>
              </a:tabLst>
            </a:pP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succeed in the long-term?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7506" y="950026"/>
            <a:ext cx="8633362" cy="5296394"/>
          </a:xfrm>
        </p:spPr>
        <p:txBody>
          <a:bodyPr/>
          <a:lstStyle/>
          <a:p>
            <a:pPr marL="466725" lvl="1" indent="-179388" eaLnBrk="0" hangingPunct="0">
              <a:spcBef>
                <a:spcPct val="40000"/>
              </a:spcBef>
              <a:buClr>
                <a:schemeClr val="bg2"/>
              </a:buClr>
              <a:buFontTx/>
              <a:buChar char="•"/>
              <a:tabLst>
                <a:tab pos="120650" algn="l"/>
              </a:tabLst>
            </a:pPr>
            <a:r>
              <a:rPr lang="en-US" sz="2200" dirty="0" smtClean="0"/>
              <a:t>Make automated Next Best Actions the core of your CRM and BPM strategies</a:t>
            </a:r>
          </a:p>
          <a:p>
            <a:pPr marL="466725" lvl="1" indent="-179388" eaLnBrk="0" hangingPunct="0">
              <a:spcBef>
                <a:spcPct val="40000"/>
              </a:spcBef>
              <a:buClr>
                <a:schemeClr val="bg2"/>
              </a:buClr>
              <a:buFontTx/>
              <a:buChar char="•"/>
              <a:tabLst>
                <a:tab pos="120650" algn="l"/>
              </a:tabLst>
            </a:pPr>
            <a:r>
              <a:rPr lang="en-US" sz="2200" dirty="0" smtClean="0"/>
              <a:t>Couple a comprehensive CRM process with predictive analytics when architecting next best offers. </a:t>
            </a:r>
          </a:p>
          <a:p>
            <a:pPr marL="466725" lvl="1" indent="-179388" eaLnBrk="0" hangingPunct="0">
              <a:spcBef>
                <a:spcPct val="40000"/>
              </a:spcBef>
              <a:buClr>
                <a:schemeClr val="bg2"/>
              </a:buClr>
              <a:buFontTx/>
              <a:buChar char="•"/>
              <a:tabLst>
                <a:tab pos="120650" algn="l"/>
              </a:tabLst>
            </a:pPr>
            <a:r>
              <a:rPr lang="en-US" sz="2200" dirty="0" smtClean="0"/>
              <a:t>Make your EDW the foundation of your recommendation engine, but also integrate existing investments in advanced analytics.</a:t>
            </a:r>
          </a:p>
          <a:p>
            <a:pPr marL="466725" lvl="1" indent="-179388" eaLnBrk="0" hangingPunct="0">
              <a:spcBef>
                <a:spcPct val="40000"/>
              </a:spcBef>
              <a:buClr>
                <a:schemeClr val="bg2"/>
              </a:buClr>
              <a:buFontTx/>
              <a:buChar char="•"/>
              <a:tabLst>
                <a:tab pos="120650" algn="l"/>
              </a:tabLst>
            </a:pPr>
            <a:r>
              <a:rPr lang="en-US" sz="2200" dirty="0" smtClean="0"/>
              <a:t>Automate the modeling, scoring, and fine-tuning of CRM predictive models that drive Next Best Actions.</a:t>
            </a:r>
          </a:p>
          <a:p>
            <a:pPr marL="466725" lvl="1" indent="-179388" eaLnBrk="0" hangingPunct="0">
              <a:spcBef>
                <a:spcPct val="40000"/>
              </a:spcBef>
              <a:buClr>
                <a:schemeClr val="bg2"/>
              </a:buClr>
              <a:buFontTx/>
              <a:buChar char="•"/>
              <a:tabLst>
                <a:tab pos="120650" algn="l"/>
              </a:tabLst>
            </a:pPr>
            <a:r>
              <a:rPr lang="en-US" sz="2200" dirty="0" smtClean="0"/>
              <a:t>Continually measure experience improvements from your CRM NBA initiatives and adjust your program to align performance with key business imperatives</a:t>
            </a:r>
          </a:p>
          <a:p>
            <a:pPr marL="466725" lvl="1" indent="-179388" eaLnBrk="0" hangingPunct="0">
              <a:spcBef>
                <a:spcPct val="40000"/>
              </a:spcBef>
              <a:buClr>
                <a:schemeClr val="bg2"/>
              </a:buClr>
              <a:buFontTx/>
              <a:buChar char="•"/>
              <a:tabLst>
                <a:tab pos="120650" algn="l"/>
              </a:tabLst>
            </a:pPr>
            <a:endParaRPr lang="en-US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8"/>
          <p:cNvSpPr>
            <a:spLocks noGrp="1"/>
          </p:cNvSpPr>
          <p:nvPr>
            <p:ph type="ctrTitle" sz="quarter"/>
          </p:nvPr>
        </p:nvSpPr>
        <p:spPr>
          <a:xfrm>
            <a:off x="590550" y="1600200"/>
            <a:ext cx="8002588" cy="914400"/>
          </a:xfrm>
        </p:spPr>
        <p:txBody>
          <a:bodyPr/>
          <a:lstStyle/>
          <a:p>
            <a:r>
              <a:rPr dirty="0" smtClean="0">
                <a:latin typeface="Arial" charset="0"/>
                <a:cs typeface="Arial" charset="0"/>
              </a:rPr>
              <a:t>Thank you</a:t>
            </a:r>
          </a:p>
        </p:txBody>
      </p:sp>
      <p:sp>
        <p:nvSpPr>
          <p:cNvPr id="99330" name="Text Placeholder 1"/>
          <p:cNvSpPr>
            <a:spLocks noGrp="1"/>
          </p:cNvSpPr>
          <p:nvPr>
            <p:ph type="subTitle" sz="quarter" idx="10"/>
          </p:nvPr>
        </p:nvSpPr>
        <p:spPr>
          <a:xfrm>
            <a:off x="590550" y="2857500"/>
            <a:ext cx="3648075" cy="2190750"/>
          </a:xfrm>
          <a:solidFill>
            <a:schemeClr val="accent1"/>
          </a:solidFill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James Kobielus</a:t>
            </a:r>
          </a:p>
          <a:p>
            <a:pPr marL="346075" lvl="1" indent="-346075"/>
            <a:r>
              <a:rPr lang="en-US" dirty="0" smtClean="0">
                <a:latin typeface="Arial" charset="0"/>
                <a:cs typeface="Arial" charset="0"/>
              </a:rPr>
              <a:t>+1 703.922.6829</a:t>
            </a:r>
          </a:p>
          <a:p>
            <a:pPr marL="346075" lvl="1" indent="-346075"/>
            <a:r>
              <a:rPr lang="en-US" dirty="0" err="1" smtClean="0">
                <a:latin typeface="Arial" charset="0"/>
                <a:cs typeface="Arial" charset="0"/>
              </a:rPr>
              <a:t>jkobielus@forrester.com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346075" lvl="1" indent="-346075"/>
            <a:r>
              <a:rPr lang="en-US" dirty="0" smtClean="0">
                <a:latin typeface="Arial" charset="0"/>
                <a:cs typeface="Arial" charset="0"/>
              </a:rPr>
              <a:t>www.forrester.com</a:t>
            </a:r>
            <a:endParaRPr dirty="0" smtClean="0">
              <a:latin typeface="Arial" charset="0"/>
              <a:cs typeface="Arial" charset="0"/>
            </a:endParaRPr>
          </a:p>
          <a:p>
            <a:endParaRPr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Forrester research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39380" y="1162319"/>
            <a:ext cx="8265226" cy="4576763"/>
          </a:xfrm>
        </p:spPr>
        <p:txBody>
          <a:bodyPr/>
          <a:lstStyle/>
          <a:p>
            <a:r>
              <a:rPr lang="en-US" sz="1200" b="1" dirty="0" err="1" smtClean="0">
                <a:hlinkClick r:id="rId2"/>
              </a:rPr>
              <a:t>Telcos</a:t>
            </a:r>
            <a:r>
              <a:rPr lang="en-US" sz="1200" b="1" dirty="0" smtClean="0">
                <a:hlinkClick r:id="rId2"/>
              </a:rPr>
              <a:t> Tune Customer Experiences With Behavioral Analytics, </a:t>
            </a:r>
            <a:r>
              <a:rPr lang="en-US" sz="1200" dirty="0" smtClean="0"/>
              <a:t>by </a:t>
            </a:r>
            <a:r>
              <a:rPr lang="en-US" sz="1200" dirty="0" smtClean="0">
                <a:hlinkClick r:id="rId3"/>
              </a:rPr>
              <a:t>James G. Kobielus</a:t>
            </a:r>
            <a:r>
              <a:rPr lang="en-US" sz="1200" dirty="0" smtClean="0"/>
              <a:t>, June 30, 2011</a:t>
            </a:r>
          </a:p>
          <a:p>
            <a:r>
              <a:rPr lang="en-US" sz="1200" dirty="0" smtClean="0"/>
              <a:t> </a:t>
            </a:r>
            <a:r>
              <a:rPr lang="en-US" sz="1200" b="1" dirty="0" smtClean="0">
                <a:hlinkClick r:id="rId4"/>
              </a:rPr>
              <a:t>Leverage Business Rules To Optimize Customer Scenarios, </a:t>
            </a:r>
            <a:r>
              <a:rPr lang="en-US" sz="1200" dirty="0" smtClean="0"/>
              <a:t>by </a:t>
            </a:r>
            <a:r>
              <a:rPr lang="en-US" sz="1200" dirty="0" smtClean="0">
                <a:hlinkClick r:id="rId3"/>
              </a:rPr>
              <a:t>James G. Kobielus</a:t>
            </a:r>
            <a:r>
              <a:rPr lang="en-US" sz="1200" dirty="0" smtClean="0"/>
              <a:t>, June 22, 2011</a:t>
            </a:r>
          </a:p>
          <a:p>
            <a:r>
              <a:rPr lang="en-US" sz="1200" b="1" dirty="0" smtClean="0">
                <a:hlinkClick r:id="rId5"/>
              </a:rPr>
              <a:t>The Power Of Predictions, </a:t>
            </a:r>
            <a:r>
              <a:rPr lang="en-US" sz="1200" dirty="0" smtClean="0"/>
              <a:t>by </a:t>
            </a:r>
            <a:r>
              <a:rPr lang="en-US" sz="1200" dirty="0" smtClean="0">
                <a:hlinkClick r:id="rId3"/>
              </a:rPr>
              <a:t>James G. Kobielus</a:t>
            </a:r>
            <a:r>
              <a:rPr lang="en-US" sz="1200" dirty="0" smtClean="0"/>
              <a:t>, June 22, 2011 </a:t>
            </a:r>
          </a:p>
          <a:p>
            <a:r>
              <a:rPr lang="en-US" sz="1200" b="1" dirty="0" smtClean="0">
                <a:hlinkClick r:id="rId6"/>
              </a:rPr>
              <a:t>Best Practices: Next Best Action In Customer Relationship Management,  </a:t>
            </a:r>
            <a:r>
              <a:rPr lang="en-US" sz="1200" dirty="0" smtClean="0"/>
              <a:t>by </a:t>
            </a:r>
            <a:r>
              <a:rPr lang="en-US" sz="1200" dirty="0" smtClean="0">
                <a:hlinkClick r:id="rId3"/>
              </a:rPr>
              <a:t>James G. Kobielus</a:t>
            </a:r>
            <a:r>
              <a:rPr lang="en-US" sz="1200" dirty="0" smtClean="0"/>
              <a:t>, May 31, 2011</a:t>
            </a:r>
          </a:p>
          <a:p>
            <a:r>
              <a:rPr lang="en-US" sz="1200" dirty="0" smtClean="0"/>
              <a:t> </a:t>
            </a:r>
            <a:r>
              <a:rPr lang="en-US" sz="1200" b="1" dirty="0" smtClean="0">
                <a:hlinkClick r:id="rId7"/>
              </a:rPr>
              <a:t>Boost Customer Lifetime Value Through Next Best Actions In Multichannel CRM </a:t>
            </a:r>
            <a:r>
              <a:rPr lang="en-US" sz="1200" b="1" dirty="0" smtClean="0"/>
              <a:t>, </a:t>
            </a:r>
            <a:r>
              <a:rPr lang="en-US" sz="1200" dirty="0" smtClean="0"/>
              <a:t>by </a:t>
            </a:r>
            <a:r>
              <a:rPr lang="en-US" sz="1200" dirty="0" smtClean="0">
                <a:hlinkClick r:id="rId3"/>
              </a:rPr>
              <a:t>James G. Kobielus</a:t>
            </a:r>
            <a:r>
              <a:rPr lang="en-US" sz="1200" dirty="0" smtClean="0"/>
              <a:t>, April 13, 2011</a:t>
            </a:r>
          </a:p>
          <a:p>
            <a:r>
              <a:rPr lang="en-US" sz="1200" b="1" dirty="0" smtClean="0">
                <a:hlinkClick r:id="rId8" action="ppaction://hlinkfile"/>
              </a:rPr>
              <a:t>Best Practices: Knowledge Management For Customer Service : Use Knowledge To Power Personalized Customer Experiences</a:t>
            </a:r>
            <a:r>
              <a:rPr lang="en-US" sz="1200" b="1" dirty="0" smtClean="0"/>
              <a:t>, </a:t>
            </a:r>
            <a:r>
              <a:rPr lang="en-US" sz="1200" dirty="0" smtClean="0"/>
              <a:t>by </a:t>
            </a:r>
            <a:r>
              <a:rPr lang="en-US" sz="1200" dirty="0" smtClean="0">
                <a:solidFill>
                  <a:schemeClr val="tx1"/>
                </a:solidFill>
              </a:rPr>
              <a:t>Kate Leggett</a:t>
            </a:r>
            <a:r>
              <a:rPr lang="en-US" sz="1200" dirty="0" smtClean="0"/>
              <a:t>, March 25, 2011</a:t>
            </a:r>
          </a:p>
          <a:p>
            <a:r>
              <a:rPr lang="en-US" sz="1200" b="1" dirty="0" smtClean="0">
                <a:hlinkClick r:id="rId9" action="ppaction://hlinkfile"/>
              </a:rPr>
              <a:t>Twelve Trends Drive Planning For Customer-Centric Process Transformation</a:t>
            </a:r>
            <a:r>
              <a:rPr lang="en-US" sz="1200" b="1" dirty="0" smtClean="0"/>
              <a:t>, </a:t>
            </a:r>
            <a:r>
              <a:rPr lang="en-US" sz="1200" dirty="0" smtClean="0"/>
              <a:t>by William Band, January 26, 2011</a:t>
            </a:r>
          </a:p>
          <a:p>
            <a:r>
              <a:rPr lang="en-US" sz="1200" b="1" dirty="0" smtClean="0">
                <a:hlinkClick r:id="rId10" action="ppaction://hlinkfile"/>
              </a:rPr>
              <a:t>Zero In On CRM </a:t>
            </a:r>
            <a:r>
              <a:rPr lang="en-US" sz="1200" b="1" dirty="0" err="1" smtClean="0">
                <a:hlinkClick r:id="rId10" action="ppaction://hlinkfile"/>
              </a:rPr>
              <a:t>HEROes</a:t>
            </a:r>
            <a:r>
              <a:rPr lang="en-US" sz="1200" b="1" dirty="0" smtClean="0">
                <a:hlinkClick r:id="rId10" action="ppaction://hlinkfile"/>
              </a:rPr>
              <a:t>: The Role of Social Network Analysis: An </a:t>
            </a:r>
            <a:r>
              <a:rPr lang="en-US" sz="1200" b="1" i="1" dirty="0" smtClean="0">
                <a:hlinkClick r:id="rId10" action="ppaction://hlinkfile"/>
              </a:rPr>
              <a:t>Empowered</a:t>
            </a:r>
            <a:r>
              <a:rPr lang="en-US" sz="1200" b="1" dirty="0" smtClean="0">
                <a:hlinkClick r:id="rId10" action="ppaction://hlinkfile"/>
              </a:rPr>
              <a:t> Report: Part 2</a:t>
            </a:r>
            <a:r>
              <a:rPr lang="en-US" sz="1200" b="1" dirty="0" smtClean="0"/>
              <a:t>, </a:t>
            </a:r>
            <a:r>
              <a:rPr lang="en-US" sz="1200" dirty="0" smtClean="0"/>
              <a:t>by James G. Kobielus, October 22, 2010</a:t>
            </a:r>
          </a:p>
          <a:p>
            <a:r>
              <a:rPr lang="en-US" sz="1200" b="1" dirty="0" smtClean="0">
                <a:hlinkClick r:id="rId11" action="ppaction://hlinkfile"/>
              </a:rPr>
              <a:t>Extend Business Process Management To The Front Office To Transform Customer Service </a:t>
            </a:r>
            <a:r>
              <a:rPr lang="en-US" sz="1200" dirty="0" smtClean="0"/>
              <a:t>by Kate Leggett, October 5, 2010</a:t>
            </a:r>
          </a:p>
          <a:p>
            <a:r>
              <a:rPr lang="en-US" sz="1200" b="1" dirty="0" smtClean="0">
                <a:hlinkClick r:id="rId12" action="ppaction://hlinkfile"/>
              </a:rPr>
              <a:t>The Forrester Wave™: CRM Suites Customer Service Solutions, Q3 2010 </a:t>
            </a:r>
            <a:r>
              <a:rPr lang="en-US" sz="1200" b="1" dirty="0" smtClean="0"/>
              <a:t>, </a:t>
            </a:r>
            <a:r>
              <a:rPr lang="en-US" sz="1200" dirty="0" smtClean="0"/>
              <a:t>by William Band, James G. Kobielus, July 19, 2010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21175" y="1600200"/>
          <a:ext cx="7334250" cy="308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4250"/>
              </a:tblGrid>
              <a:tr h="514350">
                <a:tc>
                  <a:txBody>
                    <a:bodyPr/>
                    <a:lstStyle/>
                    <a:p>
                      <a:pPr lvl="0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Experience: Secret Sauce Behind CRM Success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CRM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Next Best Action (NBA): Analytics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Driving Value &amp;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Experience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Predictive models: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Analytical Heart of CRM NBA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Metrics of CRM NBA’s Business Impact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228600" indent="-228600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Case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Studies of CRM NBA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228600" indent="-228600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Recommendations for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CRM and BP professionals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 smtClean="0"/>
              <a:t>Agenda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Bracket 5"/>
          <p:cNvSpPr/>
          <p:nvPr/>
        </p:nvSpPr>
        <p:spPr bwMode="auto">
          <a:xfrm>
            <a:off x="598473" y="1587323"/>
            <a:ext cx="5695447" cy="541338"/>
          </a:xfrm>
          <a:prstGeom prst="bracketPair">
            <a:avLst/>
          </a:prstGeom>
          <a:solidFill>
            <a:schemeClr val="tx2">
              <a:lumMod val="20000"/>
              <a:lumOff val="80000"/>
            </a:schemeClr>
          </a:solidFill>
          <a:ln w="38100" cap="sq" cmpd="sng" algn="ctr">
            <a:solidFill>
              <a:srgbClr val="B2D23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4320" tIns="365760" rIns="274320" bIns="365760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en-US" sz="24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09300" y="1600200"/>
          <a:ext cx="7334250" cy="308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4250"/>
              </a:tblGrid>
              <a:tr h="514350"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Experience: Secret Sauce Behind CRM Success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CRM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Next Best Action (NBA): Analytics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Driving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Value &amp; Experience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Predictive models: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Analytical Heart of CRM NBA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Metrics of CRM NBA’s Business Impact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228600" indent="-228600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Case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Studies of CRM NBA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228600" indent="-228600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Recommendations for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CRM and BP professionals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 smtClean="0"/>
              <a:t>Agenda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6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 truly drives your business? </a:t>
            </a:r>
            <a:endParaRPr lang="en-US" sz="26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8600" y="5294293"/>
            <a:ext cx="86106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/>
              <a:t> Businesses exist to catch, keep, and grow customer </a:t>
            </a:r>
            <a:r>
              <a:rPr lang="en-US" sz="2800" i="1" dirty="0" smtClean="0"/>
              <a:t>relationships</a:t>
            </a:r>
            <a:endParaRPr lang="en-US" sz="2800" i="1" dirty="0"/>
          </a:p>
        </p:txBody>
      </p:sp>
      <p:grpSp>
        <p:nvGrpSpPr>
          <p:cNvPr id="2" name="Group 38"/>
          <p:cNvGrpSpPr/>
          <p:nvPr/>
        </p:nvGrpSpPr>
        <p:grpSpPr>
          <a:xfrm>
            <a:off x="381000" y="1143000"/>
            <a:ext cx="3810000" cy="3902075"/>
            <a:chOff x="381000" y="1143000"/>
            <a:chExt cx="3810000" cy="3902075"/>
          </a:xfrm>
        </p:grpSpPr>
        <p:sp>
          <p:nvSpPr>
            <p:cNvPr id="27" name="TextBox 26"/>
            <p:cNvSpPr txBox="1"/>
            <p:nvPr/>
          </p:nvSpPr>
          <p:spPr>
            <a:xfrm>
              <a:off x="1485900" y="1143000"/>
              <a:ext cx="1600200" cy="830997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/>
                <a:t>Love</a:t>
              </a:r>
              <a:endParaRPr lang="en-US" sz="48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000" y="2095500"/>
              <a:ext cx="3810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 Your customers love the experien</a:t>
              </a:r>
              <a:r>
                <a:rPr lang="en-US" dirty="0" smtClean="0"/>
                <a:t>ce and value</a:t>
              </a:r>
              <a:r>
                <a:rPr lang="en-US" sz="1800" dirty="0" smtClean="0"/>
                <a:t> you provide — and seek to deepen and extend the relationship.</a:t>
              </a:r>
              <a:endParaRPr lang="en-US" sz="1800" dirty="0"/>
            </a:p>
          </p:txBody>
        </p:sp>
        <p:pic>
          <p:nvPicPr>
            <p:cNvPr id="130050" name="Picture 2" descr="C:\Documents and Settings\jkobielus\Local Settings\Temporary Internet Files\Content.IE5\RRUOZ45O\MP900049581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8212" y="3197987"/>
              <a:ext cx="2743200" cy="1847088"/>
            </a:xfrm>
            <a:prstGeom prst="rect">
              <a:avLst/>
            </a:prstGeom>
            <a:noFill/>
          </p:spPr>
        </p:pic>
      </p:grpSp>
      <p:grpSp>
        <p:nvGrpSpPr>
          <p:cNvPr id="3" name="Group 40"/>
          <p:cNvGrpSpPr/>
          <p:nvPr/>
        </p:nvGrpSpPr>
        <p:grpSpPr>
          <a:xfrm>
            <a:off x="4495800" y="1143000"/>
            <a:ext cx="4495800" cy="3886200"/>
            <a:chOff x="4495800" y="1143000"/>
            <a:chExt cx="4495800" cy="3886200"/>
          </a:xfrm>
        </p:grpSpPr>
        <p:sp>
          <p:nvSpPr>
            <p:cNvPr id="35" name="TextBox 34"/>
            <p:cNvSpPr txBox="1"/>
            <p:nvPr/>
          </p:nvSpPr>
          <p:spPr>
            <a:xfrm>
              <a:off x="5562600" y="1143000"/>
              <a:ext cx="2209800" cy="8309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/>
                <a:t>Money</a:t>
              </a:r>
              <a:endParaRPr lang="en-US" sz="48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95800" y="2152471"/>
              <a:ext cx="4495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 Your investors enjoy the return on their investment — and seek to deliver fresh value to new &amp; existing customers.</a:t>
              </a:r>
              <a:endParaRPr lang="en-US" sz="1800" dirty="0"/>
            </a:p>
          </p:txBody>
        </p:sp>
        <p:pic>
          <p:nvPicPr>
            <p:cNvPr id="130051" name="Picture 3" descr="C:\Documents and Settings\jkobielus\Local Settings\Temporary Internet Files\Content.IE5\20E2BU61\MP900177752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3200400"/>
              <a:ext cx="2743200" cy="1828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381001"/>
            <a:ext cx="8712200" cy="685800"/>
          </a:xfrm>
        </p:spPr>
        <p:txBody>
          <a:bodyPr/>
          <a:lstStyle/>
          <a:p>
            <a:r>
              <a:rPr lang="en-US" sz="2800" dirty="0" smtClean="0"/>
              <a:t>Experience is strategic to CRM success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266700" y="2425190"/>
            <a:ext cx="8610600" cy="424732"/>
          </a:xfrm>
          <a:prstGeom prst="rect">
            <a:avLst/>
          </a:prstGeom>
          <a:solidFill>
            <a:srgbClr val="FFFF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800" i="1" dirty="0" smtClean="0"/>
              <a:t>What golden moments matter most to your customers?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495300" y="5854190"/>
            <a:ext cx="8153400" cy="424732"/>
          </a:xfrm>
          <a:prstGeom prst="rect">
            <a:avLst/>
          </a:prstGeom>
          <a:solidFill>
            <a:srgbClr val="FFFF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800" b="1" i="1" dirty="0" smtClean="0"/>
              <a:t>How will you monetize ROI from experience-boosting processes?</a:t>
            </a:r>
          </a:p>
        </p:txBody>
      </p:sp>
      <p:grpSp>
        <p:nvGrpSpPr>
          <p:cNvPr id="4" name="Group 13"/>
          <p:cNvGrpSpPr/>
          <p:nvPr/>
        </p:nvGrpSpPr>
        <p:grpSpPr>
          <a:xfrm>
            <a:off x="2971800" y="3016008"/>
            <a:ext cx="3357161" cy="2606040"/>
            <a:chOff x="2590800" y="2438400"/>
            <a:chExt cx="4042961" cy="3276600"/>
          </a:xfrm>
        </p:grpSpPr>
        <p:sp>
          <p:nvSpPr>
            <p:cNvPr id="7" name="Rectangle 4"/>
            <p:cNvSpPr txBox="1">
              <a:spLocks noChangeArrowheads="1"/>
            </p:cNvSpPr>
            <p:nvPr/>
          </p:nvSpPr>
          <p:spPr>
            <a:xfrm>
              <a:off x="2853127" y="5562600"/>
              <a:ext cx="3242872" cy="1524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Drive CRM Projects With An Outside-In CEM Approach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2590800" y="5410200"/>
              <a:ext cx="3962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800" baseline="0" dirty="0" smtClean="0"/>
                <a:t>April 2011 </a:t>
              </a:r>
              <a:r>
                <a:rPr lang="en-US" sz="800" b="1" baseline="0" dirty="0" smtClean="0"/>
                <a:t>“Beyond CRM: Manage Customer Experiences”</a:t>
              </a:r>
              <a:r>
                <a:rPr lang="en-US" sz="800" baseline="0" dirty="0" smtClean="0"/>
                <a:t> </a:t>
              </a:r>
              <a:endParaRPr lang="en-US" sz="800" baseline="0" dirty="0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2438400"/>
              <a:ext cx="4042961" cy="2930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152400" y="3534198"/>
            <a:ext cx="2514600" cy="1421928"/>
          </a:xfrm>
          <a:prstGeom prst="rect">
            <a:avLst/>
          </a:prstGeom>
          <a:solidFill>
            <a:srgbClr val="FFFF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800" b="1" i="1" dirty="0" smtClean="0"/>
              <a:t>How will you shape those moments inside your business processes?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705600" y="3551158"/>
            <a:ext cx="2286000" cy="1421928"/>
          </a:xfrm>
          <a:prstGeom prst="rect">
            <a:avLst/>
          </a:prstGeom>
          <a:solidFill>
            <a:srgbClr val="FFFF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800" b="1" i="1" dirty="0" smtClean="0"/>
              <a:t>How will you infuse those processes with trustworthy data?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52400" y="1295400"/>
            <a:ext cx="8839200" cy="885371"/>
          </a:xfrm>
          <a:prstGeom prst="rect">
            <a:avLst/>
          </a:prstGeom>
          <a:solidFill>
            <a:schemeClr val="accent3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b="1" i="1" dirty="0" smtClean="0">
                <a:solidFill>
                  <a:schemeClr val="bg1"/>
                </a:solidFill>
              </a:rPr>
              <a:t>Experience = sum total of your interactions with customers</a:t>
            </a:r>
          </a:p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b="1" i="1" dirty="0" smtClean="0">
                <a:solidFill>
                  <a:schemeClr val="bg1"/>
                </a:solidFill>
              </a:rPr>
              <a:t>and the impression—golden or tarnished—that lingers.</a:t>
            </a:r>
            <a:endParaRPr lang="en-US" b="1" i="1" dirty="0" err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8248650" cy="914400"/>
          </a:xfrm>
        </p:spPr>
        <p:txBody>
          <a:bodyPr/>
          <a:lstStyle/>
          <a:p>
            <a:r>
              <a:rPr lang="en-US" dirty="0" smtClean="0"/>
              <a:t>Experiences make and break customer relationships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6096000" cy="4576763"/>
          </a:xfrm>
        </p:spPr>
        <p:txBody>
          <a:bodyPr/>
          <a:lstStyle/>
          <a:p>
            <a:r>
              <a:rPr lang="en-US" sz="2400" dirty="0" smtClean="0"/>
              <a:t>Customer satisfaction is dynamic, fragile.</a:t>
            </a:r>
          </a:p>
          <a:p>
            <a:r>
              <a:rPr lang="en-US" sz="2400" dirty="0" smtClean="0"/>
              <a:t>Your staff may be barely aware that the relationship hangs by a thread.</a:t>
            </a:r>
          </a:p>
          <a:p>
            <a:r>
              <a:rPr lang="en-US" sz="2400" dirty="0" smtClean="0"/>
              <a:t>Reasons for customer dissatisfaction often lie buried in your data.</a:t>
            </a:r>
          </a:p>
          <a:p>
            <a:pPr lvl="1"/>
            <a:r>
              <a:rPr lang="en-US" sz="2000" dirty="0" smtClean="0"/>
              <a:t>CRM databases, call-center logs, email interactions, business process exceptions, social media listening, etc.</a:t>
            </a:r>
          </a:p>
          <a:p>
            <a:r>
              <a:rPr lang="en-US" sz="2400" dirty="0" smtClean="0"/>
              <a:t>Your most influential customers may be spreading dissatisfaction far and wide on social media.</a:t>
            </a:r>
          </a:p>
        </p:txBody>
      </p:sp>
      <p:pic>
        <p:nvPicPr>
          <p:cNvPr id="400388" name="Picture 4" descr="C:\Documents and Settings\jkobielus\Local Settings\Temporary Internet Files\Content.IE5\CQ8I3D8U\MP9004431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876800"/>
            <a:ext cx="2021681" cy="1345406"/>
          </a:xfrm>
          <a:prstGeom prst="rect">
            <a:avLst/>
          </a:prstGeom>
          <a:noFill/>
        </p:spPr>
      </p:pic>
      <p:pic>
        <p:nvPicPr>
          <p:cNvPr id="400389" name="Picture 5" descr="C:\Documents and Settings\jkobielus\Local Settings\Temporary Internet Files\Content.IE5\U7Y86YM8\MP9003863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9863" y="966788"/>
            <a:ext cx="241935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381001"/>
            <a:ext cx="8712200" cy="685800"/>
          </a:xfrm>
        </p:spPr>
        <p:txBody>
          <a:bodyPr/>
          <a:lstStyle/>
          <a:p>
            <a:r>
              <a:rPr lang="en-US" sz="2800" dirty="0" smtClean="0"/>
              <a:t>Experience spreads through word-of-mouth.</a:t>
            </a:r>
          </a:p>
        </p:txBody>
      </p:sp>
      <p:pic>
        <p:nvPicPr>
          <p:cNvPr id="209924" name="Picture 7" descr="happy lady with bull ho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2438400" cy="162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ocial-media-logos of compan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095129"/>
            <a:ext cx="1828800" cy="1302106"/>
          </a:xfrm>
          <a:prstGeom prst="rect">
            <a:avLst/>
          </a:prstGeom>
          <a:noFill/>
        </p:spPr>
      </p:pic>
      <p:pic>
        <p:nvPicPr>
          <p:cNvPr id="401414" name="Picture 6" descr="C:\Documents and Settings\jkobielus\Local Settings\Temporary Internet Files\Content.IE5\Q5KFZOPS\MP90040329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" y="4724400"/>
            <a:ext cx="2362200" cy="15748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2971800" y="1371600"/>
            <a:ext cx="5902225" cy="5189022"/>
            <a:chOff x="2971800" y="1371600"/>
            <a:chExt cx="5902225" cy="5189022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800" y="1371600"/>
              <a:ext cx="5902225" cy="426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4"/>
            <p:cNvSpPr txBox="1">
              <a:spLocks noChangeArrowheads="1"/>
            </p:cNvSpPr>
            <p:nvPr/>
          </p:nvSpPr>
          <p:spPr>
            <a:xfrm>
              <a:off x="4345288" y="6116637"/>
              <a:ext cx="3126168" cy="44398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Two Types Of Mass Influencers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4343399" y="5943600"/>
              <a:ext cx="312420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aseline="0">
                  <a:solidFill>
                    <a:srgbClr val="305B7D"/>
                  </a:solidFill>
                </a:rPr>
                <a:t>April 2010 </a:t>
              </a:r>
              <a:r>
                <a:rPr lang="en-US" sz="1200" b="1" baseline="0">
                  <a:solidFill>
                    <a:srgbClr val="305B7D"/>
                  </a:solidFill>
                </a:rPr>
                <a:t>“Peer Influence Analysis”</a:t>
              </a:r>
              <a:r>
                <a:rPr lang="en-US" sz="1200" baseline="0"/>
                <a:t> 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10"/>
  <p:tag name="MMPROD_UIDATA" val="&lt;database version=&quot;7.0&quot;&gt;&lt;object type=&quot;1&quot; unique_id=&quot;10001&quot;&gt;&lt;object type=&quot;8&quot; unique_id=&quot;10222&quot;&gt;&lt;/object&gt;&lt;object type=&quot;2&quot; unique_id=&quot;10223&quot;&gt;&lt;object type=&quot;3&quot; unique_id=&quot;10224&quot;&gt;&lt;property id=&quot;20148&quot; value=&quot;5&quot;/&gt;&lt;property id=&quot;20300&quot; value=&quot;Slide 1 - &amp;quot;Presentation Title Arial Bold 32pt&amp;quot;&quot;/&gt;&lt;property id=&quot;20307&quot; value=&quot;353&quot;/&gt;&lt;/object&gt;&lt;object type=&quot;3&quot; unique_id=&quot;10225&quot;&gt;&lt;property id=&quot;20148&quot; value=&quot;5&quot;/&gt;&lt;property id=&quot;20300&quot; value=&quot;Slide 4 - &amp;quot;Section Divider 32pt Bold&amp;quot;&quot;/&gt;&lt;property id=&quot;20307&quot; value=&quot;462&quot;/&gt;&lt;/object&gt;&lt;object type=&quot;3&quot; unique_id=&quot;10226&quot;&gt;&lt;property id=&quot;20148&quot; value=&quot;5&quot;/&gt;&lt;property id=&quot;20300&quot; value=&quot;Slide 5 - &amp;quot;Title and Content Layout: &amp;#x0D;&amp;#x0A;Slide Title Arial 32 pt Bold&amp;quot;&quot;/&gt;&lt;property id=&quot;20307&quot; value=&quot;454&quot;/&gt;&lt;/object&gt;&lt;object type=&quot;3&quot; unique_id=&quot;10227&quot;&gt;&lt;property id=&quot;20148&quot; value=&quot;5&quot;/&gt;&lt;property id=&quot;20300&quot; value=&quot;Slide 3 - &amp;quot;Master Layouts: Footer and Date&amp;quot;&quot;/&gt;&lt;property id=&quot;20307&quot; value=&quot;459&quot;/&gt;&lt;/object&gt;&lt;object type=&quot;3&quot; unique_id=&quot;10229&quot;&gt;&lt;property id=&quot;20148&quot; value=&quot;5&quot;/&gt;&lt;property id=&quot;20300&quot; value=&quot;Slide 8 - &amp;quot;Default Settings – Guidelines&amp;quot;&quot;/&gt;&lt;property id=&quot;20307&quot; value=&quot;456&quot;/&gt;&lt;/object&gt;&lt;object type=&quot;3&quot; unique_id=&quot;10230&quot;&gt;&lt;property id=&quot;20148&quot; value=&quot;5&quot;/&gt;&lt;property id=&quot;20300&quot; value=&quot;Slide 9 - &amp;quot;Auto Default Settings&amp;quot;&quot;/&gt;&lt;property id=&quot;20307&quot; value=&quot;460&quot;/&gt;&lt;/object&gt;&lt;object type=&quot;3&quot; unique_id=&quot;10233&quot;&gt;&lt;property id=&quot;20148&quot; value=&quot;5&quot;/&gt;&lt;property id=&quot;20300&quot; value=&quot;Slide 14 - &amp;quot;Sample Pie Chart&amp;quot;&quot;/&gt;&lt;property id=&quot;20307&quot; value=&quot;465&quot;/&gt;&lt;/object&gt;&lt;object type=&quot;3&quot; unique_id=&quot;10318&quot;&gt;&lt;property id=&quot;20148&quot; value=&quot;5&quot;/&gt;&lt;property id=&quot;20300&quot; value=&quot;Slide 7 - &amp;quot;Color Scheme&amp;quot;&quot;/&gt;&lt;property id=&quot;20307&quot; value=&quot;466&quot;/&gt;&lt;/object&gt;&lt;object type=&quot;3&quot; unique_id=&quot;10423&quot;&gt;&lt;property id=&quot;20148&quot; value=&quot;5&quot;/&gt;&lt;property id=&quot;20300&quot; value=&quot;Slide 10 - &amp;quot;Sample Column Chart&amp;quot;&quot;/&gt;&lt;property id=&quot;20307&quot; value=&quot;467&quot;/&gt;&lt;/object&gt;&lt;object type=&quot;3&quot; unique_id=&quot;10424&quot;&gt;&lt;property id=&quot;20148&quot; value=&quot;5&quot;/&gt;&lt;property id=&quot;20300&quot; value=&quot;Slide 12 - &amp;quot;Sample Line Chart&amp;quot;&quot;/&gt;&lt;property id=&quot;20307&quot; value=&quot;468&quot;/&gt;&lt;/object&gt;&lt;object type=&quot;3&quot; unique_id=&quot;22526&quot;&gt;&lt;property id=&quot;20148&quot; value=&quot;5&quot;/&gt;&lt;property id=&quot;20300&quot; value=&quot;Slide 2 - &amp;quot;Important PowerPoint 2007 changes&amp;#x0D;&amp;#x0A;&amp;quot;&quot;/&gt;&lt;property id=&quot;20307&quot; value=&quot;474&quot;/&gt;&lt;/object&gt;&lt;object type=&quot;3&quot; unique_id=&quot;22527&quot;&gt;&lt;property id=&quot;20148&quot; value=&quot;5&quot;/&gt;&lt;property id=&quot;20300&quot; value=&quot;Slide 6 - &amp;quot;Two Content Layout: &amp;#x0D;&amp;#x0A;Slide Title Arial 32 pt Bold&amp;quot;&quot;/&gt;&lt;property id=&quot;20307&quot; value=&quot;471&quot;/&gt;&lt;/object&gt;&lt;object type=&quot;3&quot; unique_id=&quot;22528&quot;&gt;&lt;property id=&quot;20148&quot; value=&quot;5&quot;/&gt;&lt;property id=&quot;20300&quot; value=&quot;Slide 11 - &amp;quot;Sample Column Chart: &amp;#x0D;&amp;#x0A;Two Content Layout&amp;quot;&quot;/&gt;&lt;property id=&quot;20307&quot; value=&quot;470&quot;/&gt;&lt;/object&gt;&lt;object type=&quot;3&quot; unique_id=&quot;22529&quot;&gt;&lt;property id=&quot;20148&quot; value=&quot;5&quot;/&gt;&lt;property id=&quot;20300&quot; value=&quot;Slide 13 - &amp;quot;Sample Line Chart:&amp;#x0D;&amp;#x0A;Two Content Layout&amp;quot;&quot;/&gt;&lt;property id=&quot;20307&quot; value=&quot;472&quot;/&gt;&lt;/object&gt;&lt;object type=&quot;3&quot; unique_id=&quot;22530&quot;&gt;&lt;property id=&quot;20148&quot; value=&quot;5&quot;/&gt;&lt;property id=&quot;20300&quot; value=&quot;Slide 15 - &amp;quot;Sample Pie Chart:&amp;#x0D;&amp;#x0A;Two Content Layout&amp;quot;&quot;/&gt;&lt;property id=&quot;20307&quot; value=&quot;4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Forrester_2011_PPT_Sample Slide Library">
  <a:themeElements>
    <a:clrScheme name="Custom 15">
      <a:dk1>
        <a:sysClr val="windowText" lastClr="000000"/>
      </a:dk1>
      <a:lt1>
        <a:sysClr val="window" lastClr="FFFFFF"/>
      </a:lt1>
      <a:dk2>
        <a:srgbClr val="99B9E7"/>
      </a:dk2>
      <a:lt2>
        <a:srgbClr val="00A0DA"/>
      </a:lt2>
      <a:accent1>
        <a:srgbClr val="1B4075"/>
      </a:accent1>
      <a:accent2>
        <a:srgbClr val="B8B7A9"/>
      </a:accent2>
      <a:accent3>
        <a:srgbClr val="0070C0"/>
      </a:accent3>
      <a:accent4>
        <a:srgbClr val="69B553"/>
      </a:accent4>
      <a:accent5>
        <a:srgbClr val="808285"/>
      </a:accent5>
      <a:accent6>
        <a:srgbClr val="3F4042"/>
      </a:accent6>
      <a:hlink>
        <a:srgbClr val="1B4075"/>
      </a:hlink>
      <a:folHlink>
        <a:srgbClr val="1B40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38100" cap="sq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spcBef>
            <a:spcPct val="50000"/>
          </a:spcBef>
          <a:defRPr dirty="0" err="1" smtClean="0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>
          <a:lnSpc>
            <a:spcPct val="120000"/>
          </a:lnSpc>
          <a:spcBef>
            <a:spcPts val="1000"/>
          </a:spcBef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Forrester_2011_PPT_Sample Slide Library</Template>
  <TotalTime>323</TotalTime>
  <Words>3242</Words>
  <Application>Microsoft Macintosh PowerPoint</Application>
  <PresentationFormat>On-screen Show (4:3)</PresentationFormat>
  <Paragraphs>394</Paragraphs>
  <Slides>37</Slides>
  <Notes>24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Forrester_2011_PPT_Sample Slide Library</vt:lpstr>
      <vt:lpstr>Image</vt:lpstr>
      <vt:lpstr>Slide 1</vt:lpstr>
      <vt:lpstr>NBA* for MBAs**</vt:lpstr>
      <vt:lpstr>Slide 3</vt:lpstr>
      <vt:lpstr>Agenda</vt:lpstr>
      <vt:lpstr>Agenda</vt:lpstr>
      <vt:lpstr>Slide 6</vt:lpstr>
      <vt:lpstr>Experience is strategic to CRM success</vt:lpstr>
      <vt:lpstr>Experiences make and break customer relationships</vt:lpstr>
      <vt:lpstr>Experience spreads through word-of-mouth.</vt:lpstr>
      <vt:lpstr>Slide 10</vt:lpstr>
      <vt:lpstr>Agenda</vt:lpstr>
      <vt:lpstr>Quality of experience thrives on proactive guidance</vt:lpstr>
      <vt:lpstr>Experiences: guided &amp; tuned through Next Best Action</vt:lpstr>
      <vt:lpstr>Slide 14</vt:lpstr>
      <vt:lpstr>Experience shaped through every CRM NBA touchpoint</vt:lpstr>
      <vt:lpstr>Drive experience optimization into CRM operations</vt:lpstr>
      <vt:lpstr>Next Best Action: experience optimization via analytics</vt:lpstr>
      <vt:lpstr> Core of Next Best Action: predicting what’s acceptable</vt:lpstr>
      <vt:lpstr>Slide 19</vt:lpstr>
      <vt:lpstr>Agenda</vt:lpstr>
      <vt:lpstr>CRM NBA: predictions guide every decision</vt:lpstr>
      <vt:lpstr>Slide 22</vt:lpstr>
      <vt:lpstr>Slide 23</vt:lpstr>
      <vt:lpstr>Slide 24</vt:lpstr>
      <vt:lpstr>Agenda</vt:lpstr>
      <vt:lpstr>Customers express quality of experience behaviorally</vt:lpstr>
      <vt:lpstr>How do you quantify improvements in experience &amp; value? </vt:lpstr>
      <vt:lpstr>But this isn’t cheap: don’t goldplate the experience!</vt:lpstr>
      <vt:lpstr>Agenda</vt:lpstr>
      <vt:lpstr>Targeting auto-generated offers from portal clicks</vt:lpstr>
      <vt:lpstr>Simplifying multichannel B2C conversations</vt:lpstr>
      <vt:lpstr>Personalizing cross-channel B2C interactions</vt:lpstr>
      <vt:lpstr>Agenda</vt:lpstr>
      <vt:lpstr>How to get started?</vt:lpstr>
      <vt:lpstr>How to succeed in the long-term?</vt:lpstr>
      <vt:lpstr>Thank you</vt:lpstr>
      <vt:lpstr>Selected Forrester research</vt:lpstr>
    </vt:vector>
  </TitlesOfParts>
  <Company>Forrester Research,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Helpdesk</dc:creator>
  <cp:lastModifiedBy>Sophia DeMartini</cp:lastModifiedBy>
  <cp:revision>78</cp:revision>
  <cp:lastPrinted>2002-03-19T21:05:02Z</cp:lastPrinted>
  <dcterms:created xsi:type="dcterms:W3CDTF">2011-09-19T19:22:10Z</dcterms:created>
  <dcterms:modified xsi:type="dcterms:W3CDTF">2011-09-19T19:22:46Z</dcterms:modified>
</cp:coreProperties>
</file>